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01.jpg" ContentType="image/jpg"/>
  <Override PartName="/ppt/media/image102.jpg" ContentType="image/jpg"/>
  <Override PartName="/ppt/media/image103.jpg" ContentType="image/jp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57"/>
  </p:notesMasterIdLst>
  <p:sldIdLst>
    <p:sldId id="256" r:id="rId3"/>
    <p:sldId id="5992" r:id="rId4"/>
    <p:sldId id="6014" r:id="rId5"/>
    <p:sldId id="5984" r:id="rId6"/>
    <p:sldId id="5987" r:id="rId7"/>
    <p:sldId id="5986" r:id="rId8"/>
    <p:sldId id="6002" r:id="rId9"/>
    <p:sldId id="6003" r:id="rId10"/>
    <p:sldId id="6004" r:id="rId11"/>
    <p:sldId id="6005" r:id="rId12"/>
    <p:sldId id="6007" r:id="rId13"/>
    <p:sldId id="6008" r:id="rId14"/>
    <p:sldId id="5996" r:id="rId15"/>
    <p:sldId id="6001" r:id="rId16"/>
    <p:sldId id="6011" r:id="rId17"/>
    <p:sldId id="6012" r:id="rId18"/>
    <p:sldId id="6009" r:id="rId19"/>
    <p:sldId id="6010" r:id="rId20"/>
    <p:sldId id="5989" r:id="rId21"/>
    <p:sldId id="5993" r:id="rId22"/>
    <p:sldId id="5988" r:id="rId23"/>
    <p:sldId id="5995" r:id="rId24"/>
    <p:sldId id="5998" r:id="rId25"/>
    <p:sldId id="5999" r:id="rId26"/>
    <p:sldId id="6000" r:id="rId27"/>
    <p:sldId id="5997" r:id="rId28"/>
    <p:sldId id="5994" r:id="rId29"/>
    <p:sldId id="258" r:id="rId30"/>
    <p:sldId id="264" r:id="rId31"/>
    <p:sldId id="262" r:id="rId32"/>
    <p:sldId id="265" r:id="rId33"/>
    <p:sldId id="627" r:id="rId34"/>
    <p:sldId id="604" r:id="rId35"/>
    <p:sldId id="422" r:id="rId36"/>
    <p:sldId id="524" r:id="rId37"/>
    <p:sldId id="528" r:id="rId38"/>
    <p:sldId id="384" r:id="rId39"/>
    <p:sldId id="470" r:id="rId40"/>
    <p:sldId id="471" r:id="rId41"/>
    <p:sldId id="638" r:id="rId42"/>
    <p:sldId id="674" r:id="rId43"/>
    <p:sldId id="839" r:id="rId44"/>
    <p:sldId id="810" r:id="rId45"/>
    <p:sldId id="811" r:id="rId46"/>
    <p:sldId id="677" r:id="rId47"/>
    <p:sldId id="679" r:id="rId48"/>
    <p:sldId id="813" r:id="rId49"/>
    <p:sldId id="814" r:id="rId50"/>
    <p:sldId id="812" r:id="rId51"/>
    <p:sldId id="830" r:id="rId52"/>
    <p:sldId id="678" r:id="rId53"/>
    <p:sldId id="829" r:id="rId54"/>
    <p:sldId id="833" r:id="rId55"/>
    <p:sldId id="834" r:id="rId56"/>
    <p:sldId id="681" r:id="rId57"/>
    <p:sldId id="841" r:id="rId58"/>
    <p:sldId id="267" r:id="rId59"/>
    <p:sldId id="806" r:id="rId60"/>
    <p:sldId id="816" r:id="rId61"/>
    <p:sldId id="818" r:id="rId62"/>
    <p:sldId id="807" r:id="rId63"/>
    <p:sldId id="819" r:id="rId64"/>
    <p:sldId id="820" r:id="rId65"/>
    <p:sldId id="823" r:id="rId66"/>
    <p:sldId id="821" r:id="rId67"/>
    <p:sldId id="824" r:id="rId68"/>
    <p:sldId id="825" r:id="rId69"/>
    <p:sldId id="826" r:id="rId70"/>
    <p:sldId id="827" r:id="rId71"/>
    <p:sldId id="808" r:id="rId72"/>
    <p:sldId id="403" r:id="rId73"/>
    <p:sldId id="666" r:id="rId74"/>
    <p:sldId id="667" r:id="rId75"/>
    <p:sldId id="668" r:id="rId76"/>
    <p:sldId id="671" r:id="rId77"/>
    <p:sldId id="672" r:id="rId78"/>
    <p:sldId id="669" r:id="rId79"/>
    <p:sldId id="670" r:id="rId80"/>
    <p:sldId id="673" r:id="rId81"/>
    <p:sldId id="658" r:id="rId82"/>
    <p:sldId id="838" r:id="rId83"/>
    <p:sldId id="840" r:id="rId84"/>
    <p:sldId id="836" r:id="rId85"/>
    <p:sldId id="835" r:id="rId86"/>
    <p:sldId id="738" r:id="rId87"/>
    <p:sldId id="739" r:id="rId88"/>
    <p:sldId id="842" r:id="rId89"/>
    <p:sldId id="845" r:id="rId90"/>
    <p:sldId id="852" r:id="rId91"/>
    <p:sldId id="853" r:id="rId92"/>
    <p:sldId id="855" r:id="rId93"/>
    <p:sldId id="856" r:id="rId94"/>
    <p:sldId id="857" r:id="rId95"/>
    <p:sldId id="858" r:id="rId96"/>
    <p:sldId id="859" r:id="rId97"/>
    <p:sldId id="863" r:id="rId98"/>
    <p:sldId id="864" r:id="rId99"/>
    <p:sldId id="831" r:id="rId100"/>
    <p:sldId id="266" r:id="rId101"/>
    <p:sldId id="635" r:id="rId102"/>
    <p:sldId id="602" r:id="rId103"/>
    <p:sldId id="603" r:id="rId104"/>
    <p:sldId id="640" r:id="rId105"/>
    <p:sldId id="634" r:id="rId106"/>
    <p:sldId id="619" r:id="rId107"/>
    <p:sldId id="643" r:id="rId108"/>
    <p:sldId id="645" r:id="rId109"/>
    <p:sldId id="639" r:id="rId110"/>
    <p:sldId id="263" r:id="rId111"/>
    <p:sldId id="641" r:id="rId112"/>
    <p:sldId id="642" r:id="rId113"/>
    <p:sldId id="609" r:id="rId114"/>
    <p:sldId id="660" r:id="rId115"/>
    <p:sldId id="661" r:id="rId116"/>
    <p:sldId id="662" r:id="rId117"/>
    <p:sldId id="664" r:id="rId118"/>
    <p:sldId id="613" r:id="rId119"/>
    <p:sldId id="614" r:id="rId120"/>
    <p:sldId id="616" r:id="rId121"/>
    <p:sldId id="663" r:id="rId122"/>
    <p:sldId id="611" r:id="rId123"/>
    <p:sldId id="618" r:id="rId124"/>
    <p:sldId id="606" r:id="rId125"/>
    <p:sldId id="595" r:id="rId126"/>
    <p:sldId id="601" r:id="rId127"/>
    <p:sldId id="335" r:id="rId128"/>
    <p:sldId id="274" r:id="rId129"/>
    <p:sldId id="275" r:id="rId130"/>
    <p:sldId id="607" r:id="rId131"/>
    <p:sldId id="276" r:id="rId132"/>
    <p:sldId id="277" r:id="rId133"/>
    <p:sldId id="278" r:id="rId134"/>
    <p:sldId id="337" r:id="rId135"/>
    <p:sldId id="284" r:id="rId136"/>
    <p:sldId id="285" r:id="rId137"/>
    <p:sldId id="644" r:id="rId138"/>
    <p:sldId id="646" r:id="rId139"/>
    <p:sldId id="588" r:id="rId140"/>
    <p:sldId id="647" r:id="rId141"/>
    <p:sldId id="648" r:id="rId142"/>
    <p:sldId id="636" r:id="rId143"/>
    <p:sldId id="649" r:id="rId144"/>
    <p:sldId id="650" r:id="rId145"/>
    <p:sldId id="651" r:id="rId146"/>
    <p:sldId id="652" r:id="rId147"/>
    <p:sldId id="653" r:id="rId148"/>
    <p:sldId id="654" r:id="rId149"/>
    <p:sldId id="655" r:id="rId150"/>
    <p:sldId id="656" r:id="rId151"/>
    <p:sldId id="633" r:id="rId152"/>
    <p:sldId id="569" r:id="rId153"/>
    <p:sldId id="498" r:id="rId154"/>
    <p:sldId id="568" r:id="rId155"/>
    <p:sldId id="815" r:id="rId1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ection>
        <p14:section name="Untitled Section" id="{B752F92F-44E8-A648-95DC-2D94EF25B106}">
          <p14:sldIdLst>
            <p14:sldId id="256"/>
            <p14:sldId id="5992"/>
            <p14:sldId id="6014"/>
            <p14:sldId id="5984"/>
            <p14:sldId id="5987"/>
            <p14:sldId id="5986"/>
            <p14:sldId id="6002"/>
            <p14:sldId id="6003"/>
            <p14:sldId id="6004"/>
            <p14:sldId id="6005"/>
            <p14:sldId id="6007"/>
            <p14:sldId id="6008"/>
            <p14:sldId id="5996"/>
            <p14:sldId id="6001"/>
            <p14:sldId id="6011"/>
            <p14:sldId id="6012"/>
            <p14:sldId id="6009"/>
            <p14:sldId id="6010"/>
            <p14:sldId id="5989"/>
            <p14:sldId id="5993"/>
            <p14:sldId id="5988"/>
            <p14:sldId id="5995"/>
            <p14:sldId id="5998"/>
            <p14:sldId id="5999"/>
            <p14:sldId id="6000"/>
            <p14:sldId id="5997"/>
            <p14:sldId id="5994"/>
            <p14:sldId id="258"/>
            <p14:sldId id="264"/>
            <p14:sldId id="262"/>
            <p14:sldId id="265"/>
            <p14:sldId id="627"/>
            <p14:sldId id="604"/>
            <p14:sldId id="422"/>
            <p14:sldId id="524"/>
            <p14:sldId id="528"/>
            <p14:sldId id="384"/>
            <p14:sldId id="470"/>
            <p14:sldId id="471"/>
            <p14:sldId id="638"/>
            <p14:sldId id="674"/>
            <p14:sldId id="839"/>
            <p14:sldId id="810"/>
            <p14:sldId id="811"/>
            <p14:sldId id="677"/>
            <p14:sldId id="679"/>
            <p14:sldId id="813"/>
            <p14:sldId id="814"/>
            <p14:sldId id="812"/>
            <p14:sldId id="830"/>
            <p14:sldId id="678"/>
            <p14:sldId id="829"/>
            <p14:sldId id="833"/>
            <p14:sldId id="834"/>
            <p14:sldId id="681"/>
            <p14:sldId id="841"/>
            <p14:sldId id="267"/>
            <p14:sldId id="806"/>
            <p14:sldId id="816"/>
            <p14:sldId id="818"/>
            <p14:sldId id="807"/>
            <p14:sldId id="819"/>
            <p14:sldId id="820"/>
            <p14:sldId id="823"/>
            <p14:sldId id="821"/>
            <p14:sldId id="824"/>
            <p14:sldId id="825"/>
            <p14:sldId id="826"/>
            <p14:sldId id="827"/>
            <p14:sldId id="808"/>
            <p14:sldId id="403"/>
            <p14:sldId id="666"/>
            <p14:sldId id="667"/>
            <p14:sldId id="668"/>
            <p14:sldId id="671"/>
            <p14:sldId id="672"/>
            <p14:sldId id="669"/>
            <p14:sldId id="670"/>
            <p14:sldId id="673"/>
            <p14:sldId id="658"/>
            <p14:sldId id="838"/>
            <p14:sldId id="840"/>
            <p14:sldId id="836"/>
            <p14:sldId id="835"/>
            <p14:sldId id="738"/>
            <p14:sldId id="739"/>
            <p14:sldId id="842"/>
            <p14:sldId id="845"/>
            <p14:sldId id="852"/>
            <p14:sldId id="853"/>
            <p14:sldId id="855"/>
            <p14:sldId id="856"/>
            <p14:sldId id="857"/>
            <p14:sldId id="858"/>
            <p14:sldId id="859"/>
            <p14:sldId id="863"/>
            <p14:sldId id="864"/>
            <p14:sldId id="831"/>
            <p14:sldId id="266"/>
            <p14:sldId id="635"/>
            <p14:sldId id="602"/>
            <p14:sldId id="603"/>
            <p14:sldId id="640"/>
            <p14:sldId id="634"/>
            <p14:sldId id="619"/>
            <p14:sldId id="643"/>
            <p14:sldId id="645"/>
            <p14:sldId id="639"/>
            <p14:sldId id="263"/>
            <p14:sldId id="641"/>
            <p14:sldId id="642"/>
            <p14:sldId id="609"/>
            <p14:sldId id="660"/>
            <p14:sldId id="661"/>
            <p14:sldId id="662"/>
            <p14:sldId id="664"/>
            <p14:sldId id="613"/>
            <p14:sldId id="614"/>
            <p14:sldId id="616"/>
            <p14:sldId id="663"/>
            <p14:sldId id="611"/>
            <p14:sldId id="618"/>
            <p14:sldId id="606"/>
            <p14:sldId id="595"/>
            <p14:sldId id="601"/>
            <p14:sldId id="335"/>
            <p14:sldId id="274"/>
            <p14:sldId id="275"/>
            <p14:sldId id="607"/>
            <p14:sldId id="276"/>
            <p14:sldId id="277"/>
            <p14:sldId id="278"/>
            <p14:sldId id="337"/>
            <p14:sldId id="284"/>
            <p14:sldId id="285"/>
            <p14:sldId id="644"/>
            <p14:sldId id="646"/>
            <p14:sldId id="588"/>
            <p14:sldId id="647"/>
            <p14:sldId id="648"/>
            <p14:sldId id="636"/>
            <p14:sldId id="649"/>
            <p14:sldId id="650"/>
            <p14:sldId id="651"/>
            <p14:sldId id="652"/>
            <p14:sldId id="653"/>
            <p14:sldId id="654"/>
            <p14:sldId id="655"/>
            <p14:sldId id="656"/>
            <p14:sldId id="633"/>
            <p14:sldId id="569"/>
            <p14:sldId id="498"/>
            <p14:sldId id="568"/>
            <p14:sldId id="8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43"/>
    <p:restoredTop sz="79072"/>
  </p:normalViewPr>
  <p:slideViewPr>
    <p:cSldViewPr snapToGrid="0" snapToObjects="1">
      <p:cViewPr varScale="1">
        <p:scale>
          <a:sx n="92" d="100"/>
          <a:sy n="92" d="100"/>
        </p:scale>
        <p:origin x="176" y="1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pathology-ie.appspot.co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rxiv.org/search/cs?searchtype=author&amp;query=Liu%2C+Y"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github.com/nlpyang/PreSumm" TargetMode="External"/><Relationship Id="rId4" Type="http://schemas.openxmlformats.org/officeDocument/2006/relationships/hyperlink" Target="https://arxiv.org/search/cs?searchtype=author&amp;query=Lapata%2C+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Wegihts</a:t>
            </a:r>
            <a:r>
              <a:rPr lang="en-US" dirty="0"/>
              <a:t> assigned dynamically based </a:t>
            </a:r>
            <a:r>
              <a:rPr lang="en-US"/>
              <a:t>on context.</a:t>
            </a:r>
          </a:p>
        </p:txBody>
      </p:sp>
    </p:spTree>
    <p:extLst>
      <p:ext uri="{BB962C8B-B14F-4D97-AF65-F5344CB8AC3E}">
        <p14:creationId xmlns:p14="http://schemas.microsoft.com/office/powerpoint/2010/main" val="335115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Wegihts</a:t>
            </a:r>
            <a:r>
              <a:rPr lang="en-US" dirty="0"/>
              <a:t> assigned dynamically based </a:t>
            </a:r>
            <a:r>
              <a:rPr lang="en-US"/>
              <a:t>on context.</a:t>
            </a:r>
          </a:p>
        </p:txBody>
      </p:sp>
    </p:spTree>
    <p:extLst>
      <p:ext uri="{BB962C8B-B14F-4D97-AF65-F5344CB8AC3E}">
        <p14:creationId xmlns:p14="http://schemas.microsoft.com/office/powerpoint/2010/main" val="325106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chemeClr val="dk1"/>
                </a:solidFill>
                <a:effectLst/>
                <a:latin typeface="Arial"/>
                <a:ea typeface="Arial"/>
                <a:cs typeface="Arial"/>
                <a:sym typeface="Arial"/>
              </a:rPr>
              <a:t>In reality, the distinction between applications for decoder-only versus encoder-only architectures is a bit blurry.</a:t>
            </a:r>
            <a:endParaRPr lang="en-US" dirty="0"/>
          </a:p>
        </p:txBody>
      </p:sp>
    </p:spTree>
    <p:extLst>
      <p:ext uri="{BB962C8B-B14F-4D97-AF65-F5344CB8AC3E}">
        <p14:creationId xmlns:p14="http://schemas.microsoft.com/office/powerpoint/2010/main" val="180519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1123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1939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100" b="0" i="0" u="none" strike="noStrike" cap="none" dirty="0">
                <a:solidFill>
                  <a:schemeClr val="dk1"/>
                </a:solidFill>
                <a:effectLst/>
                <a:latin typeface="Arial"/>
                <a:ea typeface="Arial"/>
                <a:cs typeface="Arial"/>
                <a:sym typeface="Arial"/>
              </a:rPr>
              <a:t>the transformer’s encoder consists of many encoder layers stacked next to each other. </a:t>
            </a:r>
          </a:p>
          <a:p>
            <a:pPr fontAlgn="base"/>
            <a:r>
              <a:rPr lang="en-US" sz="1100" b="0" i="0" u="none" strike="noStrike" cap="none" dirty="0">
                <a:solidFill>
                  <a:schemeClr val="dk1"/>
                </a:solidFill>
                <a:effectLst/>
                <a:latin typeface="Arial"/>
                <a:ea typeface="Arial"/>
                <a:cs typeface="Arial"/>
                <a:sym typeface="Arial"/>
              </a:rPr>
              <a:t>Each encoder layer receives a sequence of embeddings and feeds them through the following sublayers:</a:t>
            </a:r>
          </a:p>
          <a:p>
            <a:pPr fontAlgn="base"/>
            <a:r>
              <a:rPr lang="en-US" sz="1100" b="0" i="0" u="none" strike="noStrike" cap="none" dirty="0">
                <a:solidFill>
                  <a:schemeClr val="dk1"/>
                </a:solidFill>
                <a:effectLst/>
                <a:latin typeface="Arial"/>
                <a:ea typeface="Arial"/>
                <a:cs typeface="Arial"/>
                <a:sym typeface="Arial"/>
              </a:rPr>
              <a:t>A multi-head self-attention layer</a:t>
            </a:r>
          </a:p>
          <a:p>
            <a:pPr fontAlgn="base"/>
            <a:r>
              <a:rPr lang="en-US" sz="1100" b="0" i="0" u="none" strike="noStrike" cap="none" dirty="0">
                <a:solidFill>
                  <a:schemeClr val="dk1"/>
                </a:solidFill>
                <a:effectLst/>
                <a:latin typeface="Arial"/>
                <a:ea typeface="Arial"/>
                <a:cs typeface="Arial"/>
                <a:sym typeface="Arial"/>
              </a:rPr>
              <a:t>A fully connected feed-forward layer that is applied to each input embedding</a:t>
            </a:r>
          </a:p>
          <a:p>
            <a:pPr fontAlgn="base"/>
            <a:r>
              <a:rPr lang="en-US" sz="1100" b="0" i="0" u="none" strike="noStrike" cap="none" dirty="0">
                <a:solidFill>
                  <a:schemeClr val="dk1"/>
                </a:solidFill>
                <a:effectLst/>
                <a:latin typeface="Arial"/>
                <a:ea typeface="Arial"/>
                <a:cs typeface="Arial"/>
                <a:sym typeface="Arial"/>
              </a:rPr>
              <a:t>The output embeddings of each encoder layer have the same size as the inputs.</a:t>
            </a:r>
          </a:p>
          <a:p>
            <a:pPr fontAlgn="base"/>
            <a:r>
              <a:rPr lang="en-US" sz="1100" b="0" i="0" u="none" strike="noStrike" cap="none" dirty="0">
                <a:solidFill>
                  <a:schemeClr val="dk1"/>
                </a:solidFill>
                <a:effectLst/>
                <a:latin typeface="Arial"/>
                <a:ea typeface="Arial"/>
                <a:cs typeface="Arial"/>
                <a:sym typeface="Arial"/>
              </a:rPr>
              <a:t>The main role of the encoder stack is to “update” the input embeddings to produce representations that encode some contextual information in the sequence. </a:t>
            </a:r>
          </a:p>
          <a:p>
            <a:pPr fontAlgn="base"/>
            <a:r>
              <a:rPr lang="en-US" sz="1100" b="0" i="0" u="none" strike="noStrike" cap="none" dirty="0">
                <a:solidFill>
                  <a:schemeClr val="dk1"/>
                </a:solidFill>
                <a:effectLst/>
                <a:latin typeface="Arial"/>
                <a:ea typeface="Arial"/>
                <a:cs typeface="Arial"/>
                <a:sym typeface="Arial"/>
              </a:rPr>
              <a:t>For example, the word “apple” will be updated to be more “company-like” and less “fruit-like” if the words “keynote” or “phone” are close to it.</a:t>
            </a:r>
          </a:p>
          <a:p>
            <a:endParaRPr lang="en-US" dirty="0"/>
          </a:p>
        </p:txBody>
      </p:sp>
    </p:spTree>
    <p:extLst>
      <p:ext uri="{BB962C8B-B14F-4D97-AF65-F5344CB8AC3E}">
        <p14:creationId xmlns:p14="http://schemas.microsoft.com/office/powerpoint/2010/main" val="329754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100" b="0" i="0" u="none" strike="noStrike" cap="none" dirty="0">
                <a:solidFill>
                  <a:schemeClr val="dk1"/>
                </a:solidFill>
                <a:latin typeface="Trebuchet MS"/>
                <a:ea typeface="Trebuchet MS"/>
                <a:cs typeface="Trebuchet MS"/>
                <a:sym typeface="Trebuchet MS"/>
              </a:rPr>
              <a:t>Natural language processing is a field at the intersection of:	 </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Computer Science</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Artificial Intelligence</a:t>
            </a:r>
            <a:endParaRPr lang="en-US" sz="11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800"/>
              </a:spcBef>
              <a:spcAft>
                <a:spcPts val="0"/>
              </a:spcAft>
              <a:buClr>
                <a:schemeClr val="dk2"/>
              </a:buClr>
              <a:buSzPts val="1800"/>
              <a:buFont typeface="Trebuchet MS"/>
              <a:buChar char="●"/>
            </a:pPr>
            <a:r>
              <a:rPr lang="en-US" sz="1100" b="0" i="0" u="none" strike="noStrike" cap="none" dirty="0">
                <a:solidFill>
                  <a:schemeClr val="dk1"/>
                </a:solidFill>
                <a:latin typeface="Trebuchet MS"/>
                <a:ea typeface="Trebuchet MS"/>
                <a:cs typeface="Trebuchet MS"/>
                <a:sym typeface="Trebuchet MS"/>
              </a:rPr>
              <a:t>Linguistics</a:t>
            </a:r>
            <a:endParaRPr lang="en-US" sz="11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Vanishing gradient</a:t>
            </a:r>
          </a:p>
        </p:txBody>
      </p:sp>
    </p:spTree>
    <p:extLst>
      <p:ext uri="{BB962C8B-B14F-4D97-AF65-F5344CB8AC3E}">
        <p14:creationId xmlns:p14="http://schemas.microsoft.com/office/powerpoint/2010/main" val="1226097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1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9114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34</a:t>
            </a:fld>
            <a:endParaRPr lang="en-US"/>
          </a:p>
        </p:txBody>
      </p:sp>
    </p:spTree>
    <p:extLst>
      <p:ext uri="{BB962C8B-B14F-4D97-AF65-F5344CB8AC3E}">
        <p14:creationId xmlns:p14="http://schemas.microsoft.com/office/powerpoint/2010/main" val="424312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35</a:t>
            </a:fld>
            <a:endParaRPr lang="en-US"/>
          </a:p>
        </p:txBody>
      </p:sp>
    </p:spTree>
    <p:extLst>
      <p:ext uri="{BB962C8B-B14F-4D97-AF65-F5344CB8AC3E}">
        <p14:creationId xmlns:p14="http://schemas.microsoft.com/office/powerpoint/2010/main" val="864751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36</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38882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FD5C29-C1CC-E343-A900-D093BCCD2CB4}"/>
              </a:ext>
            </a:extLst>
          </p:cNvPr>
          <p:cNvSpPr>
            <a:spLocks noGrp="1" noChangeArrowheads="1"/>
          </p:cNvSpPr>
          <p:nvPr>
            <p:ph type="sldNum" sz="quarter" idx="5"/>
          </p:nvPr>
        </p:nvSpPr>
        <p:spPr>
          <a:ln/>
        </p:spPr>
        <p:txBody>
          <a:bodyPr/>
          <a:lstStyle/>
          <a:p>
            <a:fld id="{DCB341BB-410C-CD4D-B500-0E0E1A67A236}" type="slidenum">
              <a:rPr lang="en-US" altLang="en-US"/>
              <a:pPr/>
              <a:t>37</a:t>
            </a:fld>
            <a:endParaRPr lang="en-US" altLang="en-US"/>
          </a:p>
        </p:txBody>
      </p:sp>
      <p:sp>
        <p:nvSpPr>
          <p:cNvPr id="222210" name="Rectangle 2">
            <a:extLst>
              <a:ext uri="{FF2B5EF4-FFF2-40B4-BE49-F238E27FC236}">
                <a16:creationId xmlns:a16="http://schemas.microsoft.com/office/drawing/2014/main" id="{BF9A65EC-4E41-3842-9DC7-D399DE8FDB44}"/>
              </a:ext>
            </a:extLst>
          </p:cNvPr>
          <p:cNvSpPr>
            <a:spLocks noGrp="1" noRot="1" noChangeAspect="1" noChangeArrowheads="1" noTextEdit="1"/>
          </p:cNvSpPr>
          <p:nvPr>
            <p:ph type="sldImg"/>
          </p:nvPr>
        </p:nvSpPr>
        <p:spPr>
          <a:xfrm>
            <a:off x="381000" y="685800"/>
            <a:ext cx="6096000" cy="3429000"/>
          </a:xfrm>
          <a:ln/>
        </p:spPr>
      </p:sp>
      <p:sp>
        <p:nvSpPr>
          <p:cNvPr id="222211" name="Rectangle 3">
            <a:extLst>
              <a:ext uri="{FF2B5EF4-FFF2-40B4-BE49-F238E27FC236}">
                <a16:creationId xmlns:a16="http://schemas.microsoft.com/office/drawing/2014/main" id="{924440EB-6466-5147-A7FF-AE0C359C1CE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2035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30A1B5-2B99-994A-9144-C5683C5D1CF6}"/>
              </a:ext>
            </a:extLst>
          </p:cNvPr>
          <p:cNvSpPr>
            <a:spLocks noGrp="1" noChangeArrowheads="1"/>
          </p:cNvSpPr>
          <p:nvPr>
            <p:ph type="sldNum" sz="quarter" idx="5"/>
          </p:nvPr>
        </p:nvSpPr>
        <p:spPr>
          <a:ln/>
        </p:spPr>
        <p:txBody>
          <a:bodyPr/>
          <a:lstStyle/>
          <a:p>
            <a:fld id="{5C8A866D-2332-6145-BB4F-B6FB763CCCF2}" type="slidenum">
              <a:rPr lang="en-US" altLang="en-US"/>
              <a:pPr/>
              <a:t>38</a:t>
            </a:fld>
            <a:endParaRPr lang="en-US" altLang="en-US"/>
          </a:p>
        </p:txBody>
      </p:sp>
      <p:sp>
        <p:nvSpPr>
          <p:cNvPr id="420866" name="Rectangle 2">
            <a:extLst>
              <a:ext uri="{FF2B5EF4-FFF2-40B4-BE49-F238E27FC236}">
                <a16:creationId xmlns:a16="http://schemas.microsoft.com/office/drawing/2014/main" id="{D61D057D-D178-DB4B-BAE8-766C31B3FB4A}"/>
              </a:ext>
            </a:extLst>
          </p:cNvPr>
          <p:cNvSpPr>
            <a:spLocks noGrp="1" noRot="1" noChangeAspect="1" noChangeArrowheads="1" noTextEdit="1"/>
          </p:cNvSpPr>
          <p:nvPr>
            <p:ph type="sldImg"/>
          </p:nvPr>
        </p:nvSpPr>
        <p:spPr>
          <a:xfrm>
            <a:off x="381000" y="685800"/>
            <a:ext cx="6096000" cy="3429000"/>
          </a:xfrm>
          <a:ln/>
        </p:spPr>
      </p:sp>
      <p:sp>
        <p:nvSpPr>
          <p:cNvPr id="420867" name="Rectangle 3">
            <a:extLst>
              <a:ext uri="{FF2B5EF4-FFF2-40B4-BE49-F238E27FC236}">
                <a16:creationId xmlns:a16="http://schemas.microsoft.com/office/drawing/2014/main" id="{E4968638-D72B-B24C-9D1B-8E1F3B8E55C4}"/>
              </a:ext>
            </a:extLst>
          </p:cNvPr>
          <p:cNvSpPr>
            <a:spLocks noGrp="1" noChangeArrowheads="1"/>
          </p:cNvSpPr>
          <p:nvPr>
            <p:ph type="body" idx="1"/>
          </p:nvPr>
        </p:nvSpPr>
        <p:spPr/>
        <p:txBody>
          <a:bodyPr/>
          <a:lstStyle/>
          <a:p>
            <a:r>
              <a:rPr lang="en-US" altLang="en-US"/>
              <a:t>Identifying concepts solely by term matching fails to disambiguate polysemous terms.</a:t>
            </a:r>
          </a:p>
          <a:p>
            <a:endParaRPr lang="en-US" altLang="en-US"/>
          </a:p>
        </p:txBody>
      </p:sp>
    </p:spTree>
    <p:extLst>
      <p:ext uri="{BB962C8B-B14F-4D97-AF65-F5344CB8AC3E}">
        <p14:creationId xmlns:p14="http://schemas.microsoft.com/office/powerpoint/2010/main" val="2402241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1FCF65-85B8-344C-A022-99025EC58F2E}"/>
              </a:ext>
            </a:extLst>
          </p:cNvPr>
          <p:cNvSpPr>
            <a:spLocks noGrp="1" noChangeArrowheads="1"/>
          </p:cNvSpPr>
          <p:nvPr>
            <p:ph type="sldNum" sz="quarter" idx="5"/>
          </p:nvPr>
        </p:nvSpPr>
        <p:spPr>
          <a:ln/>
        </p:spPr>
        <p:txBody>
          <a:bodyPr/>
          <a:lstStyle/>
          <a:p>
            <a:fld id="{FB32D17C-65D9-D348-AA08-776414B625D9}" type="slidenum">
              <a:rPr lang="en-US" altLang="en-US"/>
              <a:pPr/>
              <a:t>39</a:t>
            </a:fld>
            <a:endParaRPr lang="en-US" altLang="en-US"/>
          </a:p>
        </p:txBody>
      </p:sp>
      <p:sp>
        <p:nvSpPr>
          <p:cNvPr id="422914" name="Rectangle 2">
            <a:extLst>
              <a:ext uri="{FF2B5EF4-FFF2-40B4-BE49-F238E27FC236}">
                <a16:creationId xmlns:a16="http://schemas.microsoft.com/office/drawing/2014/main" id="{B88412D8-48B4-884C-9214-0607B54C364A}"/>
              </a:ext>
            </a:extLst>
          </p:cNvPr>
          <p:cNvSpPr>
            <a:spLocks noGrp="1" noRot="1" noChangeAspect="1" noChangeArrowheads="1" noTextEdit="1"/>
          </p:cNvSpPr>
          <p:nvPr>
            <p:ph type="sldImg"/>
          </p:nvPr>
        </p:nvSpPr>
        <p:spPr>
          <a:xfrm>
            <a:off x="381000" y="685800"/>
            <a:ext cx="6096000" cy="3429000"/>
          </a:xfrm>
          <a:ln/>
        </p:spPr>
      </p:sp>
      <p:sp>
        <p:nvSpPr>
          <p:cNvPr id="422915" name="Rectangle 3">
            <a:extLst>
              <a:ext uri="{FF2B5EF4-FFF2-40B4-BE49-F238E27FC236}">
                <a16:creationId xmlns:a16="http://schemas.microsoft.com/office/drawing/2014/main" id="{B3BB8BB8-CE21-3843-930E-B6F560F4AC43}"/>
              </a:ext>
            </a:extLst>
          </p:cNvPr>
          <p:cNvSpPr>
            <a:spLocks noGrp="1" noChangeArrowheads="1"/>
          </p:cNvSpPr>
          <p:nvPr>
            <p:ph type="body" idx="1"/>
          </p:nvPr>
        </p:nvSpPr>
        <p:spPr/>
        <p:txBody>
          <a:bodyPr/>
          <a:lstStyle/>
          <a:p>
            <a:r>
              <a:rPr lang="en-US" altLang="en-US"/>
              <a:t>Provides no weight to potentially relevant passages that do not contain specific term instances.</a:t>
            </a:r>
            <a:endParaRPr lang="en-US" altLang="en-US" sz="1400"/>
          </a:p>
          <a:p>
            <a:endParaRPr lang="en-US" altLang="en-US"/>
          </a:p>
        </p:txBody>
      </p:sp>
    </p:spTree>
    <p:extLst>
      <p:ext uri="{BB962C8B-B14F-4D97-AF65-F5344CB8AC3E}">
        <p14:creationId xmlns:p14="http://schemas.microsoft.com/office/powerpoint/2010/main" val="1465183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7222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36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Weights assigned dynamically based on context.</a:t>
            </a:r>
          </a:p>
        </p:txBody>
      </p:sp>
    </p:spTree>
    <p:extLst>
      <p:ext uri="{BB962C8B-B14F-4D97-AF65-F5344CB8AC3E}">
        <p14:creationId xmlns:p14="http://schemas.microsoft.com/office/powerpoint/2010/main" val="1983938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3871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word vectors</a:t>
            </a:r>
          </a:p>
        </p:txBody>
      </p:sp>
    </p:spTree>
    <p:extLst>
      <p:ext uri="{BB962C8B-B14F-4D97-AF65-F5344CB8AC3E}">
        <p14:creationId xmlns:p14="http://schemas.microsoft.com/office/powerpoint/2010/main" val="2132933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5022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40340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6077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733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chemeClr val="dk1"/>
                </a:solidFill>
                <a:effectLst/>
                <a:latin typeface="Arial"/>
                <a:ea typeface="Arial"/>
                <a:cs typeface="Arial"/>
                <a:sym typeface="Arial"/>
              </a:rPr>
              <a:t>Dependency parsing</a:t>
            </a:r>
            <a:r>
              <a:rPr lang="en-US" sz="1100" b="0" i="0" u="none" strike="noStrike" cap="none" dirty="0">
                <a:solidFill>
                  <a:schemeClr val="dk1"/>
                </a:solidFill>
                <a:effectLst/>
                <a:latin typeface="Arial"/>
                <a:ea typeface="Arial"/>
                <a:cs typeface="Arial"/>
                <a:sym typeface="Arial"/>
              </a:rPr>
              <a:t> is the task of extracting a </a:t>
            </a:r>
            <a:r>
              <a:rPr lang="en-US" sz="1100" b="1" i="0" u="none" strike="noStrike" cap="none" dirty="0">
                <a:solidFill>
                  <a:schemeClr val="dk1"/>
                </a:solidFill>
                <a:effectLst/>
                <a:latin typeface="Arial"/>
                <a:ea typeface="Arial"/>
                <a:cs typeface="Arial"/>
                <a:sym typeface="Arial"/>
              </a:rPr>
              <a:t>dependency parse</a:t>
            </a:r>
            <a:r>
              <a:rPr lang="en-US" sz="1100" b="0" i="0" u="none" strike="noStrike" cap="none" dirty="0">
                <a:solidFill>
                  <a:schemeClr val="dk1"/>
                </a:solidFill>
                <a:effectLst/>
                <a:latin typeface="Arial"/>
                <a:ea typeface="Arial"/>
                <a:cs typeface="Arial"/>
                <a:sym typeface="Arial"/>
              </a:rPr>
              <a:t> of a sentence that represents its grammatical structure and defines the relationships between “head” words and words, which modify those heads.</a:t>
            </a:r>
            <a:endParaRPr lang="en-US" dirty="0"/>
          </a:p>
        </p:txBody>
      </p:sp>
    </p:spTree>
    <p:extLst>
      <p:ext uri="{BB962C8B-B14F-4D97-AF65-F5344CB8AC3E}">
        <p14:creationId xmlns:p14="http://schemas.microsoft.com/office/powerpoint/2010/main" val="574432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1352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8832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273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Wegihts</a:t>
            </a:r>
            <a:r>
              <a:rPr lang="en-US" dirty="0"/>
              <a:t> assigned dynamically based </a:t>
            </a:r>
            <a:r>
              <a:rPr lang="en-US"/>
              <a:t>on context.</a:t>
            </a:r>
          </a:p>
        </p:txBody>
      </p:sp>
    </p:spTree>
    <p:extLst>
      <p:ext uri="{BB962C8B-B14F-4D97-AF65-F5344CB8AC3E}">
        <p14:creationId xmlns:p14="http://schemas.microsoft.com/office/powerpoint/2010/main" val="1212035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508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Machine learning methods:</a:t>
            </a:r>
          </a:p>
          <a:p>
            <a:pPr marL="285750" indent="-285750">
              <a:buFont typeface="Arial" panose="020B0604020202020204" pitchFamily="34" charset="0"/>
              <a:buChar char="•"/>
            </a:pPr>
            <a:r>
              <a:rPr lang="en-US" dirty="0"/>
              <a:t>Statistical machine learning model – Conditional Random Field</a:t>
            </a:r>
          </a:p>
          <a:p>
            <a:pPr marL="285750" indent="-285750">
              <a:buFont typeface="Arial" panose="020B0604020202020204" pitchFamily="34" charset="0"/>
              <a:buChar char="•"/>
            </a:pPr>
            <a:r>
              <a:rPr lang="en-US" dirty="0"/>
              <a:t>SOTA – Deep learning Transformer Model – “BERT”</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4662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34361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9656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curl -H "Content-Type: application/json" -X POST -d '{"dateoffset":"10","name":"Mel","recordlist":["Jay </a:t>
            </a:r>
            <a:r>
              <a:rPr lang="en-US" dirty="0" err="1"/>
              <a:t>Urbain</a:t>
            </a:r>
            <a:r>
              <a:rPr lang="en-US" dirty="0"/>
              <a:t>, </a:t>
            </a:r>
            <a:r>
              <a:rPr lang="en-US" dirty="0" err="1"/>
              <a:t>jay.urbain@gmail.com</a:t>
            </a:r>
            <a:r>
              <a:rPr lang="en-US" dirty="0"/>
              <a:t>, born December 6, 2156 is an elderly </a:t>
            </a:r>
            <a:r>
              <a:rPr lang="en-US" dirty="0" err="1"/>
              <a:t>caucasian</a:t>
            </a:r>
            <a:r>
              <a:rPr lang="en-US" dirty="0"/>
              <a:t> male suffering from illusions of grandeur and LBP.", "He is married to Kimberly </a:t>
            </a:r>
            <a:r>
              <a:rPr lang="en-US" dirty="0" err="1"/>
              <a:t>Urbain</a:t>
            </a:r>
            <a:r>
              <a:rPr lang="en-US" dirty="0"/>
              <a:t>, who is much better looking.", "Patient father, Francis </a:t>
            </a:r>
            <a:r>
              <a:rPr lang="en-US" dirty="0" err="1"/>
              <a:t>Urbain</a:t>
            </a:r>
            <a:r>
              <a:rPr lang="en-US" dirty="0"/>
              <a:t> has a history of CAD and DM.", "Jay has been prescribed meloxicam, and venti americano.", "He lives at 9050 N. Tennyson Dr., </a:t>
            </a:r>
            <a:r>
              <a:rPr lang="en-US" dirty="0" err="1"/>
              <a:t>Disturbia</a:t>
            </a:r>
            <a:r>
              <a:rPr lang="en-US" dirty="0"/>
              <a:t>, WI with his wife and golden retriever Mel.", "You can reach him at 414-745-5102."]}' https://</a:t>
            </a:r>
            <a:r>
              <a:rPr lang="en-US" dirty="0" err="1"/>
              <a:t>cis.ctsi.mcw.edu</a:t>
            </a:r>
            <a:r>
              <a:rPr lang="en-US" dirty="0"/>
              <a:t>/</a:t>
            </a:r>
            <a:r>
              <a:rPr lang="en-US" dirty="0" err="1"/>
              <a:t>deid</a:t>
            </a:r>
            <a:r>
              <a:rPr lang="en-US" dirty="0"/>
              <a:t>/</a:t>
            </a:r>
            <a:r>
              <a:rPr lang="en-US" dirty="0" err="1"/>
              <a:t>deidservice</a:t>
            </a:r>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58</a:t>
            </a:fld>
            <a:endParaRPr lang="en-US"/>
          </a:p>
        </p:txBody>
      </p:sp>
    </p:spTree>
    <p:extLst>
      <p:ext uri="{BB962C8B-B14F-4D97-AF65-F5344CB8AC3E}">
        <p14:creationId xmlns:p14="http://schemas.microsoft.com/office/powerpoint/2010/main" val="1274787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curl -H "Content-Type: application/json" -X POST -d '{"</a:t>
            </a:r>
            <a:r>
              <a:rPr lang="en-US" dirty="0" err="1"/>
              <a:t>recordlist</a:t>
            </a:r>
            <a:r>
              <a:rPr lang="en-US" dirty="0"/>
              <a:t>":["Jay is </a:t>
            </a:r>
            <a:r>
              <a:rPr lang="en-US" dirty="0" err="1"/>
              <a:t>elderly","Treated</a:t>
            </a:r>
            <a:r>
              <a:rPr lang="en-US" dirty="0"/>
              <a:t> for illusions of </a:t>
            </a:r>
            <a:r>
              <a:rPr lang="en-US" dirty="0" err="1"/>
              <a:t>grandeur","Family</a:t>
            </a:r>
            <a:r>
              <a:rPr lang="en-US" dirty="0"/>
              <a:t> history of CAD"]}'  https://</a:t>
            </a:r>
            <a:r>
              <a:rPr lang="en-US" dirty="0" err="1"/>
              <a:t>cis.ctsi.mcw.edu</a:t>
            </a:r>
            <a:r>
              <a:rPr lang="en-US" dirty="0"/>
              <a:t>/</a:t>
            </a:r>
            <a:r>
              <a:rPr lang="en-US" dirty="0" err="1"/>
              <a:t>nlp</a:t>
            </a:r>
            <a:r>
              <a:rPr lang="en-US" dirty="0"/>
              <a:t>/</a:t>
            </a:r>
            <a:r>
              <a:rPr lang="en-US" dirty="0" err="1"/>
              <a:t>nlpservice</a:t>
            </a:r>
            <a:r>
              <a:rPr lang="en-US" dirty="0"/>
              <a:t> </a:t>
            </a:r>
          </a:p>
        </p:txBody>
      </p:sp>
    </p:spTree>
    <p:extLst>
      <p:ext uri="{BB962C8B-B14F-4D97-AF65-F5344CB8AC3E}">
        <p14:creationId xmlns:p14="http://schemas.microsoft.com/office/powerpoint/2010/main" val="2222835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2457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61</a:t>
            </a:fld>
            <a:endParaRPr lang="en-US"/>
          </a:p>
        </p:txBody>
      </p:sp>
    </p:spTree>
    <p:extLst>
      <p:ext uri="{BB962C8B-B14F-4D97-AF65-F5344CB8AC3E}">
        <p14:creationId xmlns:p14="http://schemas.microsoft.com/office/powerpoint/2010/main" val="1152434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curl -H 'Content-Type: application/json' -X POST -d '{"</a:t>
            </a:r>
            <a:r>
              <a:rPr lang="en-US" sz="1100" b="0" i="0" u="none" strike="noStrike" cap="none" dirty="0" err="1">
                <a:solidFill>
                  <a:schemeClr val="dk1"/>
                </a:solidFill>
                <a:latin typeface="Arial"/>
                <a:ea typeface="Arial"/>
                <a:cs typeface="Arial"/>
                <a:sym typeface="Arial"/>
              </a:rPr>
              <a:t>record":"COLONOSCOPY</a:t>
            </a:r>
            <a:r>
              <a:rPr lang="en-US" sz="1100" b="0" i="0" u="none" strike="noStrike" cap="none" dirty="0">
                <a:solidFill>
                  <a:schemeClr val="dk1"/>
                </a:solidFill>
                <a:latin typeface="Arial"/>
                <a:ea typeface="Arial"/>
                <a:cs typeface="Arial"/>
                <a:sym typeface="Arial"/>
              </a:rPr>
              <a:t> Procedure Note    Date of Procedure:  [12_30_2015]     Referring Physician: [PERSON] [PERSON], MD  Primary Physician: [PERSON] [PERSON], MD  Attending Physician: [PERSON] [PERSON], MD  Fellow: None    Indications:  Evaluate for any evidence of fistulous disease    Previous COLONOSCOPY: No    Medications Administered: Agents given by the anesthesia service during MAC     Procedure Details:  The patient was placed in the left lateral position and monitored continuously with ECG tracing, pulse oximetry monitoring and direct observations.    Medications were administered incrementally over the course of the procedure to achieve an adequate level of conscious sedation.   After anorectal examination was performed,   the Olympus CF HQ190L  was inserted into the rectum and advanced under direct vision to an impacted view of the terminal terminal ileum.    The procedure was considered not difficult except for intubating the TI which was not completed despite multiple attempts in different positions.        Overall [PATIENT] L [PATIENT] tolerated the procedure well, without undue discomfort, hypotension or desaturation.    The patient was adequately recovered in the endoscopy suite and was discharged to home.      During withdrawal examination, the final quality of the prep was [LOCATION] Bowel Prep Scale:  Right Colon: Grade 1   (portion of mucosa of the colon segment seen, but other areas of the colon segment are not well seen because of staining, residual stool, and/or opaque liquid)   Transverse Colon: Grade 1   (portion of mucosa of the colon segment seen, but other areas of the colon segment are not well seen because of staining, residual stool, and/or opaque liquid)   Left Colon: Grade 1   (portion of mucosa of the colon segment seen, but other areas of the colon segment are not well seen because of staining, residual stool, and/or opaque liquid)     A careful inspection was made as the colonoscope was withdrawn, including a retroflexed view of the rectum; findings and interventions are described below.   Appropriate photo documentation was obtained.        The patient tolerated the procedure well, and was recovered in the GI Lab observation area per protocol and was discharged when criteria was met.       Scope insertion time: 0925  Cecum reached time:  0930  Scope withdrawal time: 1020    Findings:  Anorectal:  Normal  Terminal Ileum:   Only impacted view of terminal ileum obtained; despite multiple attempts unable to intubate the IC valve.    What was seen of the terminal ileal mucosa appeared to be normal.    The IC valve itself however appears to be narrowed and/or </a:t>
            </a:r>
            <a:r>
              <a:rPr lang="en-US" sz="1100" b="0" i="0" u="none" strike="noStrike" cap="none" dirty="0" err="1">
                <a:solidFill>
                  <a:schemeClr val="dk1"/>
                </a:solidFill>
                <a:latin typeface="Arial"/>
                <a:ea typeface="Arial"/>
                <a:cs typeface="Arial"/>
                <a:sym typeface="Arial"/>
              </a:rPr>
              <a:t>strictured</a:t>
            </a:r>
            <a:r>
              <a:rPr lang="en-US" sz="1100" b="0" i="0" u="none" strike="noStrike" cap="none" dirty="0">
                <a:solidFill>
                  <a:schemeClr val="dk1"/>
                </a:solidFill>
                <a:latin typeface="Arial"/>
                <a:ea typeface="Arial"/>
                <a:cs typeface="Arial"/>
                <a:sym typeface="Arial"/>
              </a:rPr>
              <a:t>  Cecum:   Normal mucosa except for 1 erosion on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above [LOCATION] valve without frank ulceration; biopsied separately  Ascending Colon:   Normal mucosa   Transverse Colon:   Normal mucosa   Descending Colon:  Normal mucosa   Sigmoid Colon:    Normal mucosa   Rectum:   Normal rectal mucosa throughout; linear erosions with shallow ulcerations on 3 folds in the rectum.    Biopsies obtained.    Findings are not typical of inflammatory bowel disease.      Interventions:  Biopsies obtained of the IC valve/distal TI, fold with erosion in cecum, random colon and rectal erosions/ulcers.      Complications: None     Impression:   No fistula noted on this examination  Very poor preparation   Rectal and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erosions shallow ulcerations as above  Difficult to intubate IV valve; unclear whether this represents stricture, angulation or operator dependent  Otherwise normal COLONOSCOPY to the terminal ileum     Recommendations:    Await pathology results  Discussed with Dr. [PERSON] we will await biopsies and then decide on next steps after those are back and repeat CT scan is completed  Should also better delineate NSAID history      Histopathologic </a:t>
            </a:r>
            <a:r>
              <a:rPr lang="en-US" sz="1100" b="0" i="0" u="none" strike="noStrike" cap="none" dirty="0" err="1">
                <a:solidFill>
                  <a:schemeClr val="dk1"/>
                </a:solidFill>
                <a:latin typeface="Arial"/>
                <a:ea typeface="Arial"/>
                <a:cs typeface="Arial"/>
                <a:sym typeface="Arial"/>
              </a:rPr>
              <a:t>Diagnosis:pending</a:t>
            </a:r>
            <a:r>
              <a:rPr lang="en-US" sz="1100" b="0" i="0" u="none" strike="noStrike" cap="none" dirty="0">
                <a:solidFill>
                  <a:schemeClr val="dk1"/>
                </a:solidFill>
                <a:latin typeface="Arial"/>
                <a:ea typeface="Arial"/>
                <a:cs typeface="Arial"/>
                <a:sym typeface="Arial"/>
              </a:rPr>
              <a:t>    Qualify for GI Quality project: No    Kia </a:t>
            </a:r>
            <a:r>
              <a:rPr lang="en-US" sz="1100" b="0" i="0" u="none" strike="noStrike" cap="none" dirty="0" err="1">
                <a:solidFill>
                  <a:schemeClr val="dk1"/>
                </a:solidFill>
                <a:latin typeface="Arial"/>
                <a:ea typeface="Arial"/>
                <a:cs typeface="Arial"/>
                <a:sym typeface="Arial"/>
              </a:rPr>
              <a:t>Saeian</a:t>
            </a:r>
            <a:r>
              <a:rPr lang="en-US" sz="1100" b="0" i="0" u="none" strike="noStrike" cap="none" dirty="0">
                <a:solidFill>
                  <a:schemeClr val="dk1"/>
                </a:solidFill>
                <a:latin typeface="Arial"/>
                <a:ea typeface="Arial"/>
                <a:cs typeface="Arial"/>
                <a:sym typeface="Arial"/>
              </a:rPr>
              <a:t>, MD   Addendum Pathology:  A. TI, biopsy:   ?  Small bowel mucosa with no diagnostic abnormality.       B. </a:t>
            </a:r>
            <a:r>
              <a:rPr lang="en-US" sz="1100" b="0" i="0" u="none" strike="noStrike" cap="none" dirty="0" err="1">
                <a:solidFill>
                  <a:schemeClr val="dk1"/>
                </a:solidFill>
                <a:latin typeface="Arial"/>
                <a:ea typeface="Arial"/>
                <a:cs typeface="Arial"/>
                <a:sym typeface="Arial"/>
              </a:rPr>
              <a:t>Cecal</a:t>
            </a:r>
            <a:r>
              <a:rPr lang="en-US" sz="1100" b="0" i="0" u="none" strike="noStrike" cap="none" dirty="0">
                <a:solidFill>
                  <a:schemeClr val="dk1"/>
                </a:solidFill>
                <a:latin typeface="Arial"/>
                <a:ea typeface="Arial"/>
                <a:cs typeface="Arial"/>
                <a:sym typeface="Arial"/>
              </a:rPr>
              <a:t> fold, biopsy:     ?  Colonic mucosa with focal mucosal erosion and regenerative changes; see note.       Note: There is no definite morphologic evidence </a:t>
            </a:r>
            <a:r>
              <a:rPr lang="en-US" sz="1100" b="0" i="0" u="none" strike="noStrike" cap="none" dirty="0" err="1">
                <a:solidFill>
                  <a:schemeClr val="dk1"/>
                </a:solidFill>
                <a:latin typeface="Arial"/>
                <a:ea typeface="Arial"/>
                <a:cs typeface="Arial"/>
                <a:sym typeface="Arial"/>
              </a:rPr>
              <a:t>sugestive</a:t>
            </a:r>
            <a:r>
              <a:rPr lang="en-US" sz="1100" b="0" i="0" u="none" strike="noStrike" cap="none" dirty="0">
                <a:solidFill>
                  <a:schemeClr val="dk1"/>
                </a:solidFill>
                <a:latin typeface="Arial"/>
                <a:ea typeface="Arial"/>
                <a:cs typeface="Arial"/>
                <a:sym typeface="Arial"/>
              </a:rPr>
              <a:t> of inflammatory bowel ?  disease.       C. Random colon, biopsy:     ?  Colonic mucosa with no diagnostic abnormality.       D. Rectum, biopsy:     ?  Colonic mucosa with focal nonspecific inflammation and regenerative changes."}' </a:t>
            </a:r>
            <a:r>
              <a:rPr lang="en-US" dirty="0">
                <a:hlinkClick r:id="rId3"/>
              </a:rPr>
              <a:t>https://pathology-ie.appspot.com/</a:t>
            </a:r>
            <a:r>
              <a:rPr lang="en-US" sz="1100" b="0" i="0" u="none" strike="noStrike" cap="none" dirty="0" err="1">
                <a:solidFill>
                  <a:schemeClr val="dk1"/>
                </a:solidFill>
                <a:latin typeface="Arial"/>
                <a:ea typeface="Arial"/>
                <a:cs typeface="Arial"/>
                <a:sym typeface="Arial"/>
              </a:rPr>
              <a:t>api</a:t>
            </a: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96917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5936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Wegihts</a:t>
            </a:r>
            <a:r>
              <a:rPr lang="en-US" dirty="0"/>
              <a:t> assigned dynamically based </a:t>
            </a:r>
            <a:r>
              <a:rPr lang="en-US"/>
              <a:t>on context.</a:t>
            </a:r>
          </a:p>
        </p:txBody>
      </p:sp>
    </p:spTree>
    <p:extLst>
      <p:ext uri="{BB962C8B-B14F-4D97-AF65-F5344CB8AC3E}">
        <p14:creationId xmlns:p14="http://schemas.microsoft.com/office/powerpoint/2010/main" val="560014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6285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6329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9286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5801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71</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r>
              <a:rPr lang="en-US" altLang="en-US" dirty="0"/>
              <a:t>Latent Dirichlet Bayesian topic model. Written from scratch</a:t>
            </a:r>
          </a:p>
        </p:txBody>
      </p:sp>
    </p:spTree>
    <p:extLst>
      <p:ext uri="{BB962C8B-B14F-4D97-AF65-F5344CB8AC3E}">
        <p14:creationId xmlns:p14="http://schemas.microsoft.com/office/powerpoint/2010/main" val="1842451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a:t>
            </a:r>
            <a:r>
              <a:rPr lang="en-US" sz="1100" b="0" i="0" u="none" strike="noStrike" cap="none" dirty="0" err="1">
                <a:solidFill>
                  <a:schemeClr val="dk1"/>
                </a:solidFill>
                <a:effectLst/>
                <a:latin typeface="Arial"/>
                <a:ea typeface="Arial"/>
                <a:cs typeface="Arial"/>
                <a:sym typeface="Arial"/>
              </a:rPr>
              <a:t>SummarizationYang</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LiuInstitute</a:t>
            </a:r>
            <a:r>
              <a:rPr lang="en-US" sz="1100" b="0" i="0" u="none" strike="noStrike" cap="none" dirty="0">
                <a:solidFill>
                  <a:schemeClr val="dk1"/>
                </a:solidFill>
                <a:effectLst/>
                <a:latin typeface="Arial"/>
                <a:ea typeface="Arial"/>
                <a:cs typeface="Arial"/>
                <a:sym typeface="Arial"/>
              </a:rPr>
              <a:t> for Language, Cognition and </a:t>
            </a:r>
            <a:r>
              <a:rPr lang="en-US" sz="1100" b="0" i="0" u="none" strike="noStrike" cap="none" dirty="0" err="1">
                <a:solidFill>
                  <a:schemeClr val="dk1"/>
                </a:solidFill>
                <a:effectLst/>
                <a:latin typeface="Arial"/>
                <a:ea typeface="Arial"/>
                <a:cs typeface="Arial"/>
                <a:sym typeface="Arial"/>
              </a:rPr>
              <a:t>ComputationSchool</a:t>
            </a:r>
            <a:r>
              <a:rPr lang="en-US" sz="1100" b="0" i="0" u="none" strike="noStrike" cap="none" dirty="0">
                <a:solidFill>
                  <a:schemeClr val="dk1"/>
                </a:solidFill>
                <a:effectLst/>
                <a:latin typeface="Arial"/>
                <a:ea typeface="Arial"/>
                <a:cs typeface="Arial"/>
                <a:sym typeface="Arial"/>
              </a:rPr>
              <a:t> of Informatics, University of Edinburgh10 Crichton Street, Edinburgh EH8 9AByang.liu2@ed.ac.ukAbstractBERT (Devlin et al., 2018), a pre-</a:t>
            </a:r>
            <a:r>
              <a:rPr lang="en-US" sz="1100" b="0" i="0" u="none" strike="noStrike" cap="none" dirty="0" err="1">
                <a:solidFill>
                  <a:schemeClr val="dk1"/>
                </a:solidFill>
                <a:effectLst/>
                <a:latin typeface="Arial"/>
                <a:ea typeface="Arial"/>
                <a:cs typeface="Arial"/>
                <a:sym typeface="Arial"/>
              </a:rPr>
              <a:t>trainedTransformer</a:t>
            </a:r>
            <a:r>
              <a:rPr lang="en-US" sz="1100" b="0" i="0" u="none" strike="noStrike" cap="none" dirty="0">
                <a:solidFill>
                  <a:schemeClr val="dk1"/>
                </a:solidFill>
                <a:effectLst/>
                <a:latin typeface="Arial"/>
                <a:ea typeface="Arial"/>
                <a:cs typeface="Arial"/>
                <a:sym typeface="Arial"/>
              </a:rPr>
              <a:t> (Vaswani et al., 2017) </a:t>
            </a:r>
            <a:r>
              <a:rPr lang="en-US" sz="1100" b="0" i="0" u="none" strike="noStrike" cap="none" dirty="0" err="1">
                <a:solidFill>
                  <a:schemeClr val="dk1"/>
                </a:solidFill>
                <a:effectLst/>
                <a:latin typeface="Arial"/>
                <a:ea typeface="Arial"/>
                <a:cs typeface="Arial"/>
                <a:sym typeface="Arial"/>
              </a:rPr>
              <a:t>model,has</a:t>
            </a:r>
            <a:r>
              <a:rPr lang="en-US" sz="1100" b="0" i="0" u="none" strike="noStrike" cap="none" dirty="0">
                <a:solidFill>
                  <a:schemeClr val="dk1"/>
                </a:solidFill>
                <a:effectLst/>
                <a:latin typeface="Arial"/>
                <a:ea typeface="Arial"/>
                <a:cs typeface="Arial"/>
                <a:sym typeface="Arial"/>
              </a:rPr>
              <a:t> achieved ground-breaking performance </a:t>
            </a:r>
            <a:r>
              <a:rPr lang="en-US" sz="1100" b="0" i="0" u="none" strike="noStrike" cap="none" dirty="0" err="1">
                <a:solidFill>
                  <a:schemeClr val="dk1"/>
                </a:solidFill>
                <a:effectLst/>
                <a:latin typeface="Arial"/>
                <a:ea typeface="Arial"/>
                <a:cs typeface="Arial"/>
                <a:sym typeface="Arial"/>
              </a:rPr>
              <a:t>onmultiple</a:t>
            </a:r>
            <a:r>
              <a:rPr lang="en-US" sz="1100" b="0" i="0" u="none" strike="noStrike" cap="none" dirty="0">
                <a:solidFill>
                  <a:schemeClr val="dk1"/>
                </a:solidFill>
                <a:effectLst/>
                <a:latin typeface="Arial"/>
                <a:ea typeface="Arial"/>
                <a:cs typeface="Arial"/>
                <a:sym typeface="Arial"/>
              </a:rPr>
              <a:t> NLP tasks. In this paper, we </a:t>
            </a:r>
            <a:r>
              <a:rPr lang="en-US" sz="1100" b="0" i="0" u="none" strike="noStrike" cap="none" dirty="0" err="1">
                <a:solidFill>
                  <a:schemeClr val="dk1"/>
                </a:solidFill>
                <a:effectLst/>
                <a:latin typeface="Arial"/>
                <a:ea typeface="Arial"/>
                <a:cs typeface="Arial"/>
                <a:sym typeface="Arial"/>
              </a:rPr>
              <a:t>describeBERTSUM</a:t>
            </a:r>
            <a:r>
              <a:rPr lang="en-US" sz="1100" b="0" i="0" u="none" strike="noStrike" cap="none" dirty="0">
                <a:solidFill>
                  <a:schemeClr val="dk1"/>
                </a:solidFill>
                <a:effectLst/>
                <a:latin typeface="Arial"/>
                <a:ea typeface="Arial"/>
                <a:cs typeface="Arial"/>
                <a:sym typeface="Arial"/>
              </a:rPr>
              <a:t>, a simple variant of BERT, for ex-tractive summarization. Our system is the </a:t>
            </a:r>
            <a:r>
              <a:rPr lang="en-US" sz="1100" b="0" i="0" u="none" strike="noStrike" cap="none" dirty="0" err="1">
                <a:solidFill>
                  <a:schemeClr val="dk1"/>
                </a:solidFill>
                <a:effectLst/>
                <a:latin typeface="Arial"/>
                <a:ea typeface="Arial"/>
                <a:cs typeface="Arial"/>
                <a:sym typeface="Arial"/>
              </a:rPr>
              <a:t>stateof</a:t>
            </a:r>
            <a:r>
              <a:rPr lang="en-US" sz="1100" b="0" i="0" u="none" strike="noStrike" cap="none" dirty="0">
                <a:solidFill>
                  <a:schemeClr val="dk1"/>
                </a:solidFill>
                <a:effectLst/>
                <a:latin typeface="Arial"/>
                <a:ea typeface="Arial"/>
                <a:cs typeface="Arial"/>
                <a:sym typeface="Arial"/>
              </a:rPr>
              <a:t> the art on the CNN/</a:t>
            </a:r>
            <a:r>
              <a:rPr lang="en-US" sz="1100" b="0" i="0" u="none" strike="noStrike" cap="none" dirty="0" err="1">
                <a:solidFill>
                  <a:schemeClr val="dk1"/>
                </a:solidFill>
                <a:effectLst/>
                <a:latin typeface="Arial"/>
                <a:ea typeface="Arial"/>
                <a:cs typeface="Arial"/>
                <a:sym typeface="Arial"/>
              </a:rPr>
              <a:t>Dailymail</a:t>
            </a:r>
            <a:r>
              <a:rPr lang="en-US" sz="1100" b="0" i="0" u="none" strike="noStrike" cap="none" dirty="0">
                <a:solidFill>
                  <a:schemeClr val="dk1"/>
                </a:solidFill>
                <a:effectLst/>
                <a:latin typeface="Arial"/>
                <a:ea typeface="Arial"/>
                <a:cs typeface="Arial"/>
                <a:sym typeface="Arial"/>
              </a:rPr>
              <a:t> dataset, out-performing the previous best-performed sys-</a:t>
            </a:r>
            <a:r>
              <a:rPr lang="en-US" sz="1100" b="0" i="0" u="none" strike="noStrike" cap="none" dirty="0" err="1">
                <a:solidFill>
                  <a:schemeClr val="dk1"/>
                </a:solidFill>
                <a:effectLst/>
                <a:latin typeface="Arial"/>
                <a:ea typeface="Arial"/>
                <a:cs typeface="Arial"/>
                <a:sym typeface="Arial"/>
              </a:rPr>
              <a:t>tem</a:t>
            </a:r>
            <a:r>
              <a:rPr lang="en-US" sz="1100" b="0" i="0" u="none" strike="noStrike" cap="none" dirty="0">
                <a:solidFill>
                  <a:schemeClr val="dk1"/>
                </a:solidFill>
                <a:effectLst/>
                <a:latin typeface="Arial"/>
                <a:ea typeface="Arial"/>
                <a:cs typeface="Arial"/>
                <a:sym typeface="Arial"/>
              </a:rPr>
              <a:t>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098857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Summarization, Yang Liu, Institute for Language, Cognition and Computation School of Informatics, University of Edinburgh10 Crichton Street, Edinburgh EH8 9AByang.liu2@ed.ac.ukAbstractBERT (Devlin et al., 2018), a pre-trained Transformer (Vaswani et al., 2017) model has achieved ground-breaking performance on multiple NLP tasks. In this paper, we describe BERTSUM, a simple variant of BERT, for ex-tractive summarization. Our system is the state of the art on the CNN/Daily mail dataset, out-performing the previous best-performed system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856447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Challenge: understanding of document to produce representative summaries.</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Fine-tune BERT for Extractive </a:t>
            </a:r>
            <a:r>
              <a:rPr lang="en-US" sz="1100" b="0" i="0" u="none" strike="noStrike" cap="none" dirty="0" err="1">
                <a:solidFill>
                  <a:schemeClr val="dk1"/>
                </a:solidFill>
                <a:effectLst/>
                <a:latin typeface="Arial"/>
                <a:ea typeface="Arial"/>
                <a:cs typeface="Arial"/>
                <a:sym typeface="Arial"/>
              </a:rPr>
              <a:t>SummarizationYang</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LiuInstitute</a:t>
            </a:r>
            <a:r>
              <a:rPr lang="en-US" sz="1100" b="0" i="0" u="none" strike="noStrike" cap="none" dirty="0">
                <a:solidFill>
                  <a:schemeClr val="dk1"/>
                </a:solidFill>
                <a:effectLst/>
                <a:latin typeface="Arial"/>
                <a:ea typeface="Arial"/>
                <a:cs typeface="Arial"/>
                <a:sym typeface="Arial"/>
              </a:rPr>
              <a:t> for Language, Cognition and </a:t>
            </a:r>
            <a:r>
              <a:rPr lang="en-US" sz="1100" b="0" i="0" u="none" strike="noStrike" cap="none" dirty="0" err="1">
                <a:solidFill>
                  <a:schemeClr val="dk1"/>
                </a:solidFill>
                <a:effectLst/>
                <a:latin typeface="Arial"/>
                <a:ea typeface="Arial"/>
                <a:cs typeface="Arial"/>
                <a:sym typeface="Arial"/>
              </a:rPr>
              <a:t>ComputationSchool</a:t>
            </a:r>
            <a:r>
              <a:rPr lang="en-US" sz="1100" b="0" i="0" u="none" strike="noStrike" cap="none" dirty="0">
                <a:solidFill>
                  <a:schemeClr val="dk1"/>
                </a:solidFill>
                <a:effectLst/>
                <a:latin typeface="Arial"/>
                <a:ea typeface="Arial"/>
                <a:cs typeface="Arial"/>
                <a:sym typeface="Arial"/>
              </a:rPr>
              <a:t> of Informatics, University of Edinburgh10 Crichton Street, Edinburgh EH8 9AByang.liu2@ed.ac.ukAbstractBERT (Devlin et al., 2018), a pre-</a:t>
            </a:r>
            <a:r>
              <a:rPr lang="en-US" sz="1100" b="0" i="0" u="none" strike="noStrike" cap="none" dirty="0" err="1">
                <a:solidFill>
                  <a:schemeClr val="dk1"/>
                </a:solidFill>
                <a:effectLst/>
                <a:latin typeface="Arial"/>
                <a:ea typeface="Arial"/>
                <a:cs typeface="Arial"/>
                <a:sym typeface="Arial"/>
              </a:rPr>
              <a:t>trainedTransformer</a:t>
            </a:r>
            <a:r>
              <a:rPr lang="en-US" sz="1100" b="0" i="0" u="none" strike="noStrike" cap="none" dirty="0">
                <a:solidFill>
                  <a:schemeClr val="dk1"/>
                </a:solidFill>
                <a:effectLst/>
                <a:latin typeface="Arial"/>
                <a:ea typeface="Arial"/>
                <a:cs typeface="Arial"/>
                <a:sym typeface="Arial"/>
              </a:rPr>
              <a:t> (Vaswani et al., 2017) </a:t>
            </a:r>
            <a:r>
              <a:rPr lang="en-US" sz="1100" b="0" i="0" u="none" strike="noStrike" cap="none" dirty="0" err="1">
                <a:solidFill>
                  <a:schemeClr val="dk1"/>
                </a:solidFill>
                <a:effectLst/>
                <a:latin typeface="Arial"/>
                <a:ea typeface="Arial"/>
                <a:cs typeface="Arial"/>
                <a:sym typeface="Arial"/>
              </a:rPr>
              <a:t>model,has</a:t>
            </a:r>
            <a:r>
              <a:rPr lang="en-US" sz="1100" b="0" i="0" u="none" strike="noStrike" cap="none" dirty="0">
                <a:solidFill>
                  <a:schemeClr val="dk1"/>
                </a:solidFill>
                <a:effectLst/>
                <a:latin typeface="Arial"/>
                <a:ea typeface="Arial"/>
                <a:cs typeface="Arial"/>
                <a:sym typeface="Arial"/>
              </a:rPr>
              <a:t> achieved ground-breaking performance </a:t>
            </a:r>
            <a:r>
              <a:rPr lang="en-US" sz="1100" b="0" i="0" u="none" strike="noStrike" cap="none" dirty="0" err="1">
                <a:solidFill>
                  <a:schemeClr val="dk1"/>
                </a:solidFill>
                <a:effectLst/>
                <a:latin typeface="Arial"/>
                <a:ea typeface="Arial"/>
                <a:cs typeface="Arial"/>
                <a:sym typeface="Arial"/>
              </a:rPr>
              <a:t>onmultiple</a:t>
            </a:r>
            <a:r>
              <a:rPr lang="en-US" sz="1100" b="0" i="0" u="none" strike="noStrike" cap="none" dirty="0">
                <a:solidFill>
                  <a:schemeClr val="dk1"/>
                </a:solidFill>
                <a:effectLst/>
                <a:latin typeface="Arial"/>
                <a:ea typeface="Arial"/>
                <a:cs typeface="Arial"/>
                <a:sym typeface="Arial"/>
              </a:rPr>
              <a:t> NLP tasks. In this paper, we </a:t>
            </a:r>
            <a:r>
              <a:rPr lang="en-US" sz="1100" b="0" i="0" u="none" strike="noStrike" cap="none" dirty="0" err="1">
                <a:solidFill>
                  <a:schemeClr val="dk1"/>
                </a:solidFill>
                <a:effectLst/>
                <a:latin typeface="Arial"/>
                <a:ea typeface="Arial"/>
                <a:cs typeface="Arial"/>
                <a:sym typeface="Arial"/>
              </a:rPr>
              <a:t>describeBERTSUM</a:t>
            </a:r>
            <a:r>
              <a:rPr lang="en-US" sz="1100" b="0" i="0" u="none" strike="noStrike" cap="none" dirty="0">
                <a:solidFill>
                  <a:schemeClr val="dk1"/>
                </a:solidFill>
                <a:effectLst/>
                <a:latin typeface="Arial"/>
                <a:ea typeface="Arial"/>
                <a:cs typeface="Arial"/>
                <a:sym typeface="Arial"/>
              </a:rPr>
              <a:t>, a simple variant of BERT, for ex-tractive summarization. Our system is the </a:t>
            </a:r>
            <a:r>
              <a:rPr lang="en-US" sz="1100" b="0" i="0" u="none" strike="noStrike" cap="none" dirty="0" err="1">
                <a:solidFill>
                  <a:schemeClr val="dk1"/>
                </a:solidFill>
                <a:effectLst/>
                <a:latin typeface="Arial"/>
                <a:ea typeface="Arial"/>
                <a:cs typeface="Arial"/>
                <a:sym typeface="Arial"/>
              </a:rPr>
              <a:t>stateof</a:t>
            </a:r>
            <a:r>
              <a:rPr lang="en-US" sz="1100" b="0" i="0" u="none" strike="noStrike" cap="none" dirty="0">
                <a:solidFill>
                  <a:schemeClr val="dk1"/>
                </a:solidFill>
                <a:effectLst/>
                <a:latin typeface="Arial"/>
                <a:ea typeface="Arial"/>
                <a:cs typeface="Arial"/>
                <a:sym typeface="Arial"/>
              </a:rPr>
              <a:t> the art on the CNN/</a:t>
            </a:r>
            <a:r>
              <a:rPr lang="en-US" sz="1100" b="0" i="0" u="none" strike="noStrike" cap="none" dirty="0" err="1">
                <a:solidFill>
                  <a:schemeClr val="dk1"/>
                </a:solidFill>
                <a:effectLst/>
                <a:latin typeface="Arial"/>
                <a:ea typeface="Arial"/>
                <a:cs typeface="Arial"/>
                <a:sym typeface="Arial"/>
              </a:rPr>
              <a:t>Dailymail</a:t>
            </a:r>
            <a:r>
              <a:rPr lang="en-US" sz="1100" b="0" i="0" u="none" strike="noStrike" cap="none" dirty="0">
                <a:solidFill>
                  <a:schemeClr val="dk1"/>
                </a:solidFill>
                <a:effectLst/>
                <a:latin typeface="Arial"/>
                <a:ea typeface="Arial"/>
                <a:cs typeface="Arial"/>
                <a:sym typeface="Arial"/>
              </a:rPr>
              <a:t> dataset, out-performing the previous best-performed sys-</a:t>
            </a:r>
            <a:r>
              <a:rPr lang="en-US" sz="1100" b="0" i="0" u="none" strike="noStrike" cap="none" dirty="0" err="1">
                <a:solidFill>
                  <a:schemeClr val="dk1"/>
                </a:solidFill>
                <a:effectLst/>
                <a:latin typeface="Arial"/>
                <a:ea typeface="Arial"/>
                <a:cs typeface="Arial"/>
                <a:sym typeface="Arial"/>
              </a:rPr>
              <a:t>tem</a:t>
            </a:r>
            <a:r>
              <a:rPr lang="en-US" sz="1100" b="0" i="0" u="none" strike="noStrike" cap="none" dirty="0">
                <a:solidFill>
                  <a:schemeClr val="dk1"/>
                </a:solidFill>
                <a:effectLst/>
                <a:latin typeface="Arial"/>
                <a:ea typeface="Arial"/>
                <a:cs typeface="Arial"/>
                <a:sym typeface="Arial"/>
              </a:rPr>
              <a:t> by 1.65 on ROUGE-L. The codes to repro-duce our results are available at https://</a:t>
            </a:r>
            <a:r>
              <a:rPr lang="en-US" sz="1100" b="0" i="0" u="none" strike="noStrike" cap="none" dirty="0" err="1">
                <a:solidFill>
                  <a:schemeClr val="dk1"/>
                </a:solidFill>
                <a:effectLst/>
                <a:latin typeface="Arial"/>
                <a:ea typeface="Arial"/>
                <a:cs typeface="Arial"/>
                <a:sym typeface="Arial"/>
              </a:rPr>
              <a:t>github.com</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nlpyang</a:t>
            </a:r>
            <a:r>
              <a:rPr lang="en-US" sz="1100" b="0" i="0" u="none" strike="noStrike" cap="none" dirty="0">
                <a:solidFill>
                  <a:schemeClr val="dk1"/>
                </a:solidFill>
                <a:effectLst/>
                <a:latin typeface="Arial"/>
                <a:ea typeface="Arial"/>
                <a:cs typeface="Arial"/>
                <a:sym typeface="Arial"/>
              </a:rPr>
              <a:t>/</a:t>
            </a:r>
            <a:r>
              <a:rPr lang="en-US" sz="1100" b="0" i="0" u="none" strike="noStrike" cap="none" dirty="0" err="1">
                <a:solidFill>
                  <a:schemeClr val="dk1"/>
                </a:solidFill>
                <a:effectLst/>
                <a:latin typeface="Arial"/>
                <a:ea typeface="Arial"/>
                <a:cs typeface="Arial"/>
                <a:sym typeface="Arial"/>
              </a:rPr>
              <a:t>BertSum</a:t>
            </a:r>
            <a:endParaRPr lang="en-US" sz="1100" b="0" i="0" u="none" strike="noStrike" cap="none" dirty="0">
              <a:solidFill>
                <a:schemeClr val="dk1"/>
              </a:solidFill>
              <a:effectLst/>
              <a:latin typeface="Arial"/>
              <a:ea typeface="Arial"/>
              <a:cs typeface="Arial"/>
              <a:sym typeface="Arial"/>
            </a:endParaRP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Text Summarization with Pretrained Encoders</a:t>
            </a:r>
          </a:p>
          <a:p>
            <a:pPr marL="158750" indent="0">
              <a:buNone/>
            </a:pPr>
            <a:r>
              <a:rPr lang="en-US" sz="1100" b="0" i="0" u="none" strike="noStrike" cap="none" dirty="0">
                <a:solidFill>
                  <a:schemeClr val="dk1"/>
                </a:solidFill>
                <a:effectLst/>
                <a:latin typeface="Arial"/>
                <a:ea typeface="Arial"/>
                <a:cs typeface="Arial"/>
                <a:sym typeface="Arial"/>
                <a:hlinkClick r:id="rId3"/>
              </a:rPr>
              <a:t>Yang Liu</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4"/>
              </a:rPr>
              <a:t>Mirella Lapata</a:t>
            </a:r>
            <a:endParaRPr lang="en-US" sz="1100" b="0" i="0" u="none" strike="noStrike" cap="none" dirty="0">
              <a:solidFill>
                <a:schemeClr val="dk1"/>
              </a:solidFill>
              <a:effectLst/>
              <a:latin typeface="Arial"/>
              <a:ea typeface="Arial"/>
              <a:cs typeface="Arial"/>
              <a:sym typeface="Arial"/>
            </a:endParaRPr>
          </a:p>
          <a:p>
            <a:pPr marL="158750" indent="0">
              <a:buNone/>
            </a:pPr>
            <a:r>
              <a:rPr lang="en-US" dirty="0"/>
              <a:t>Bidirectional Encoder Representations from Transformers (BERT) represents the latest incarnation of pretrained language models which have recently advanced a wide range of natural language processing tasks. In this paper, we showcase how BERT can be usefully applied in text summarization and propose a general framework for both extractive and abstractive models. We introduce a novel document-level encoder based on BERT which is able to express the semantics of a document and obtain representations for its sentences. Our extractive model is built on top of this encoder by stacking several inter-sentence Transformer layers. For abstractive summarization, we propose a new fine-tuning schedule which adopts different optimizers for the encoder and the decoder as a means of alleviating the mismatch between the two (the former is pretrained while the latter is not). We also demonstrate that a two-staged fine-tuning approach can further boost the quality of the generated summaries. Experiments on three datasets show that our model achieves state-of-the-art results across the board in both extractive and abstractive settings. Our code is available at </a:t>
            </a:r>
            <a:r>
              <a:rPr lang="en-US" b="0" u="none" strike="noStrike" dirty="0">
                <a:effectLst/>
                <a:hlinkClick r:id="rId5"/>
              </a:rPr>
              <a:t>this https URL</a:t>
            </a:r>
            <a:endParaRPr lang="en-US" b="0" u="none" strike="noStrike" dirty="0">
              <a:effectLst/>
            </a:endParaRPr>
          </a:p>
          <a:p>
            <a:pPr marL="158750" indent="0">
              <a:buNone/>
            </a:pPr>
            <a:r>
              <a:rPr lang="en-US" dirty="0"/>
              <a:t>https://</a:t>
            </a:r>
            <a:r>
              <a:rPr lang="en-US" dirty="0" err="1"/>
              <a:t>arxiv.org</a:t>
            </a:r>
            <a:r>
              <a:rPr lang="en-US" dirty="0"/>
              <a:t>/pdf/1908.08345.pdf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091538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1486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D1D2E-3741-DE4C-84C4-7420D7DB0313}"/>
              </a:ext>
            </a:extLst>
          </p:cNvPr>
          <p:cNvSpPr>
            <a:spLocks noGrp="1" noChangeArrowheads="1"/>
          </p:cNvSpPr>
          <p:nvPr>
            <p:ph type="sldNum" sz="quarter" idx="5"/>
          </p:nvPr>
        </p:nvSpPr>
        <p:spPr>
          <a:ln/>
        </p:spPr>
        <p:txBody>
          <a:bodyPr/>
          <a:lstStyle/>
          <a:p>
            <a:fld id="{9C889935-0F8D-A248-9905-240FF0535311}" type="slidenum">
              <a:rPr lang="en-US" altLang="en-US"/>
              <a:pPr/>
              <a:t>80</a:t>
            </a:fld>
            <a:endParaRPr lang="en-US" altLang="en-US"/>
          </a:p>
        </p:txBody>
      </p:sp>
      <p:sp>
        <p:nvSpPr>
          <p:cNvPr id="264194" name="Rectangle 2">
            <a:extLst>
              <a:ext uri="{FF2B5EF4-FFF2-40B4-BE49-F238E27FC236}">
                <a16:creationId xmlns:a16="http://schemas.microsoft.com/office/drawing/2014/main" id="{C5F3055B-D1E0-E64F-8FC8-53F32B8963C8}"/>
              </a:ext>
            </a:extLst>
          </p:cNvPr>
          <p:cNvSpPr>
            <a:spLocks noGrp="1" noRot="1" noChangeAspect="1" noChangeArrowheads="1" noTextEdit="1"/>
          </p:cNvSpPr>
          <p:nvPr>
            <p:ph type="sldImg"/>
          </p:nvPr>
        </p:nvSpPr>
        <p:spPr>
          <a:xfrm>
            <a:off x="381000" y="685800"/>
            <a:ext cx="6096000" cy="3429000"/>
          </a:xfrm>
          <a:ln/>
        </p:spPr>
      </p:sp>
      <p:sp>
        <p:nvSpPr>
          <p:cNvPr id="264195" name="Rectangle 3">
            <a:extLst>
              <a:ext uri="{FF2B5EF4-FFF2-40B4-BE49-F238E27FC236}">
                <a16:creationId xmlns:a16="http://schemas.microsoft.com/office/drawing/2014/main" id="{50D3FE6B-2B93-B149-98FC-70156A701239}"/>
              </a:ext>
            </a:extLst>
          </p:cNvPr>
          <p:cNvSpPr>
            <a:spLocks noGrp="1" noChangeArrowheads="1"/>
          </p:cNvSpPr>
          <p:nvPr>
            <p:ph type="body" idx="1"/>
          </p:nvPr>
        </p:nvSpPr>
        <p:spPr/>
        <p:txBody>
          <a:bodyPr/>
          <a:lstStyle/>
          <a:p>
            <a:pPr marL="158750" indent="0">
              <a:buNone/>
            </a:pPr>
            <a:r>
              <a:rPr lang="en-US" altLang="en-US" dirty="0"/>
              <a:t>Very interesting deep graph neural network libraries being developed.</a:t>
            </a:r>
          </a:p>
        </p:txBody>
      </p:sp>
    </p:spTree>
    <p:extLst>
      <p:ext uri="{BB962C8B-B14F-4D97-AF65-F5344CB8AC3E}">
        <p14:creationId xmlns:p14="http://schemas.microsoft.com/office/powerpoint/2010/main" val="176757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Wegihts</a:t>
            </a:r>
            <a:r>
              <a:rPr lang="en-US" dirty="0"/>
              <a:t> assigned dynamically based </a:t>
            </a:r>
            <a:r>
              <a:rPr lang="en-US"/>
              <a:t>on context.</a:t>
            </a:r>
          </a:p>
        </p:txBody>
      </p:sp>
    </p:spTree>
    <p:extLst>
      <p:ext uri="{BB962C8B-B14F-4D97-AF65-F5344CB8AC3E}">
        <p14:creationId xmlns:p14="http://schemas.microsoft.com/office/powerpoint/2010/main" val="1102115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6265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0269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932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39178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5397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3304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90</a:t>
            </a:fld>
            <a:endParaRPr lang="en-US"/>
          </a:p>
        </p:txBody>
      </p:sp>
    </p:spTree>
    <p:extLst>
      <p:ext uri="{BB962C8B-B14F-4D97-AF65-F5344CB8AC3E}">
        <p14:creationId xmlns:p14="http://schemas.microsoft.com/office/powerpoint/2010/main" val="359117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95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Add structure at multiple levels </a:t>
            </a: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507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100" b="0" i="0" u="none" strike="noStrike" cap="none" dirty="0">
                <a:solidFill>
                  <a:schemeClr val="dk1"/>
                </a:solidFill>
                <a:effectLst/>
                <a:latin typeface="Arial"/>
                <a:ea typeface="Arial"/>
                <a:cs typeface="Arial"/>
                <a:sym typeface="Arial"/>
              </a:rPr>
              <a:t>The input text is tokenized and converted to </a:t>
            </a:r>
            <a:r>
              <a:rPr lang="en-US" sz="1100" b="0" i="1" u="none" strike="noStrike" cap="none" dirty="0">
                <a:solidFill>
                  <a:schemeClr val="dk1"/>
                </a:solidFill>
                <a:effectLst/>
                <a:latin typeface="Arial"/>
                <a:ea typeface="Arial"/>
                <a:cs typeface="Arial"/>
                <a:sym typeface="Arial"/>
              </a:rPr>
              <a:t>token embeddings.</a:t>
            </a:r>
          </a:p>
          <a:p>
            <a:pPr fontAlgn="base"/>
            <a:r>
              <a:rPr lang="en-US" sz="1100" b="0" i="0" u="none" strike="noStrike" cap="none" dirty="0">
                <a:solidFill>
                  <a:schemeClr val="dk1"/>
                </a:solidFill>
                <a:effectLst/>
                <a:latin typeface="Arial"/>
                <a:ea typeface="Arial"/>
                <a:cs typeface="Arial"/>
                <a:sym typeface="Arial"/>
              </a:rPr>
              <a:t>The token embeddings are thus combined with </a:t>
            </a:r>
            <a:r>
              <a:rPr lang="en-US" sz="1100" b="0" i="1" u="none" strike="noStrike" cap="none" dirty="0">
                <a:solidFill>
                  <a:schemeClr val="dk1"/>
                </a:solidFill>
                <a:effectLst/>
                <a:latin typeface="Arial"/>
                <a:ea typeface="Arial"/>
                <a:cs typeface="Arial"/>
                <a:sym typeface="Arial"/>
              </a:rPr>
              <a:t>positional embeddings</a:t>
            </a:r>
            <a:r>
              <a:rPr lang="en-US" sz="1100" b="0" i="0" u="none" strike="noStrike" cap="none" dirty="0">
                <a:solidFill>
                  <a:schemeClr val="dk1"/>
                </a:solidFill>
                <a:effectLst/>
                <a:latin typeface="Arial"/>
                <a:ea typeface="Arial"/>
                <a:cs typeface="Arial"/>
                <a:sym typeface="Arial"/>
              </a:rPr>
              <a:t> that contain positional information for each token.</a:t>
            </a:r>
          </a:p>
          <a:p>
            <a:pPr fontAlgn="base"/>
            <a:r>
              <a:rPr lang="en-US" sz="1100" b="0" i="0" u="none" strike="noStrike" cap="none" dirty="0">
                <a:solidFill>
                  <a:schemeClr val="dk1"/>
                </a:solidFill>
                <a:effectLst/>
                <a:latin typeface="Arial"/>
                <a:ea typeface="Arial"/>
                <a:cs typeface="Arial"/>
                <a:sym typeface="Arial"/>
              </a:rPr>
              <a:t>The encoder is composed of a stack of </a:t>
            </a:r>
            <a:r>
              <a:rPr lang="en-US" sz="1100" b="0" i="1" u="none" strike="noStrike" cap="none" dirty="0">
                <a:solidFill>
                  <a:schemeClr val="dk1"/>
                </a:solidFill>
                <a:effectLst/>
                <a:latin typeface="Arial"/>
                <a:ea typeface="Arial"/>
                <a:cs typeface="Arial"/>
                <a:sym typeface="Arial"/>
              </a:rPr>
              <a:t>encoder layers</a:t>
            </a:r>
            <a:r>
              <a:rPr lang="en-US" sz="1100" b="0" i="0" u="none" strike="noStrike" cap="none" dirty="0">
                <a:solidFill>
                  <a:schemeClr val="dk1"/>
                </a:solidFill>
                <a:effectLst/>
                <a:latin typeface="Arial"/>
                <a:ea typeface="Arial"/>
                <a:cs typeface="Arial"/>
                <a:sym typeface="Arial"/>
              </a:rPr>
              <a:t> or “blocks,” </a:t>
            </a:r>
          </a:p>
          <a:p>
            <a:pPr fontAlgn="base"/>
            <a:r>
              <a:rPr lang="en-US" sz="1100" b="0" i="0" u="none" strike="noStrike" cap="none" dirty="0">
                <a:solidFill>
                  <a:schemeClr val="dk1"/>
                </a:solidFill>
                <a:effectLst/>
                <a:latin typeface="Arial"/>
                <a:ea typeface="Arial"/>
                <a:cs typeface="Arial"/>
                <a:sym typeface="Arial"/>
              </a:rPr>
              <a:t>The same is true of the decoder, which has its own stack of </a:t>
            </a:r>
            <a:r>
              <a:rPr lang="en-US" sz="1100" b="0" i="1" u="none" strike="noStrike" cap="none" dirty="0">
                <a:solidFill>
                  <a:schemeClr val="dk1"/>
                </a:solidFill>
                <a:effectLst/>
                <a:latin typeface="Arial"/>
                <a:ea typeface="Arial"/>
                <a:cs typeface="Arial"/>
                <a:sym typeface="Arial"/>
              </a:rPr>
              <a:t>decoder layers</a:t>
            </a:r>
            <a:r>
              <a:rPr lang="en-US" sz="1100" b="0" i="0" u="none" strike="noStrike" cap="none" dirty="0">
                <a:solidFill>
                  <a:schemeClr val="dk1"/>
                </a:solidFill>
                <a:effectLst/>
                <a:latin typeface="Arial"/>
                <a:ea typeface="Arial"/>
                <a:cs typeface="Arial"/>
                <a:sym typeface="Arial"/>
              </a:rPr>
              <a:t>.</a:t>
            </a:r>
          </a:p>
          <a:p>
            <a:pPr fontAlgn="base"/>
            <a:r>
              <a:rPr lang="en-US" sz="1100" b="0" i="0" u="none" strike="noStrike" cap="none" dirty="0">
                <a:solidFill>
                  <a:schemeClr val="dk1"/>
                </a:solidFill>
                <a:effectLst/>
                <a:latin typeface="Arial"/>
                <a:ea typeface="Arial"/>
                <a:cs typeface="Arial"/>
                <a:sym typeface="Arial"/>
              </a:rPr>
              <a:t>The encoder’s output is fed to each decoder layer, and the decoder then generates a prediction for the most probable next token in the sequence. </a:t>
            </a:r>
          </a:p>
          <a:p>
            <a:pPr fontAlgn="base"/>
            <a:r>
              <a:rPr lang="en-US" sz="1100" b="0" i="0" u="none" strike="noStrike" cap="none" dirty="0">
                <a:solidFill>
                  <a:schemeClr val="dk1"/>
                </a:solidFill>
                <a:effectLst/>
                <a:latin typeface="Arial"/>
                <a:ea typeface="Arial"/>
                <a:cs typeface="Arial"/>
                <a:sym typeface="Arial"/>
              </a:rPr>
              <a:t>The output of this step is then fed back into the decoder to generate the next token, and so on until a special end-of-sequence (EOS) token is reached. </a:t>
            </a:r>
          </a:p>
          <a:p>
            <a:pPr fontAlgn="base"/>
            <a:r>
              <a:rPr lang="en-US" sz="1100" b="0" i="0" u="none" strike="noStrike" cap="none" dirty="0">
                <a:solidFill>
                  <a:schemeClr val="dk1"/>
                </a:solidFill>
                <a:effectLst/>
                <a:latin typeface="Arial"/>
                <a:ea typeface="Arial"/>
                <a:cs typeface="Arial"/>
                <a:sym typeface="Arial"/>
              </a:rPr>
              <a:t>Imagine the decoder has already predicted “Die” and “Zeit”. Now it gets these two as an input as well as all the encoder’s outputs to predict the next token, “</a:t>
            </a:r>
            <a:r>
              <a:rPr lang="en-US" sz="1100" b="0" i="0" u="none" strike="noStrike" cap="none" dirty="0" err="1">
                <a:solidFill>
                  <a:schemeClr val="dk1"/>
                </a:solidFill>
                <a:effectLst/>
                <a:latin typeface="Arial"/>
                <a:ea typeface="Arial"/>
                <a:cs typeface="Arial"/>
                <a:sym typeface="Arial"/>
              </a:rPr>
              <a:t>fliegt</a:t>
            </a:r>
            <a:r>
              <a:rPr lang="en-US" sz="1100" b="0" i="0" u="none" strike="noStrike" cap="none" dirty="0">
                <a:solidFill>
                  <a:schemeClr val="dk1"/>
                </a:solidFill>
                <a:effectLst/>
                <a:latin typeface="Arial"/>
                <a:ea typeface="Arial"/>
                <a:cs typeface="Arial"/>
                <a:sym typeface="Arial"/>
              </a:rPr>
              <a:t>”. </a:t>
            </a:r>
          </a:p>
          <a:p>
            <a:pPr fontAlgn="base"/>
            <a:r>
              <a:rPr lang="en-US" sz="1100" b="0" i="0" u="none" strike="noStrike" cap="none" dirty="0">
                <a:solidFill>
                  <a:schemeClr val="dk1"/>
                </a:solidFill>
                <a:effectLst/>
                <a:latin typeface="Arial"/>
                <a:ea typeface="Arial"/>
                <a:cs typeface="Arial"/>
                <a:sym typeface="Arial"/>
              </a:rPr>
              <a:t>In the next step the decoder gets “</a:t>
            </a:r>
            <a:r>
              <a:rPr lang="en-US" sz="1100" b="0" i="0" u="none" strike="noStrike" cap="none" dirty="0" err="1">
                <a:solidFill>
                  <a:schemeClr val="dk1"/>
                </a:solidFill>
                <a:effectLst/>
                <a:latin typeface="Arial"/>
                <a:ea typeface="Arial"/>
                <a:cs typeface="Arial"/>
                <a:sym typeface="Arial"/>
              </a:rPr>
              <a:t>fliegt</a:t>
            </a:r>
            <a:r>
              <a:rPr lang="en-US" sz="1100" b="0" i="0" u="none" strike="noStrike" cap="none" dirty="0">
                <a:solidFill>
                  <a:schemeClr val="dk1"/>
                </a:solidFill>
                <a:effectLst/>
                <a:latin typeface="Arial"/>
                <a:ea typeface="Arial"/>
                <a:cs typeface="Arial"/>
                <a:sym typeface="Arial"/>
              </a:rPr>
              <a:t>” as an additional input. We repeat the process until the decoder predicts the EOS token or we reached a maximum length.</a:t>
            </a:r>
          </a:p>
          <a:p>
            <a:endParaRPr lang="en-US" dirty="0"/>
          </a:p>
        </p:txBody>
      </p:sp>
    </p:spTree>
    <p:extLst>
      <p:ext uri="{BB962C8B-B14F-4D97-AF65-F5344CB8AC3E}">
        <p14:creationId xmlns:p14="http://schemas.microsoft.com/office/powerpoint/2010/main" val="724336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106</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844664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109</a:t>
            </a:fld>
            <a:endParaRPr sz="12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23159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3736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97205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14436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342900" lvl="0" indent="-342900">
              <a:spcBef>
                <a:spcPts val="1800"/>
              </a:spcBef>
            </a:pPr>
            <a:r>
              <a:rPr lang="en-US" dirty="0"/>
              <a:t>This makes </a:t>
            </a:r>
            <a:r>
              <a:rPr lang="en-US" dirty="0" err="1"/>
              <a:t>convnets</a:t>
            </a:r>
            <a:r>
              <a:rPr lang="en-US" dirty="0"/>
              <a:t> data efficient when processing images (because </a:t>
            </a:r>
            <a:r>
              <a:rPr lang="en-US" i="1" dirty="0"/>
              <a:t>the visual world is fundamentally translation invariant</a:t>
            </a:r>
            <a:r>
              <a:rPr lang="en-US" dirty="0"/>
              <a:t>): they need fewer training samples to learn representations that have generalization power. </a:t>
            </a:r>
          </a:p>
          <a:p>
            <a:r>
              <a:rPr lang="en-US" dirty="0"/>
              <a:t> </a:t>
            </a:r>
            <a:r>
              <a:rPr lang="en-US" i="1" dirty="0"/>
              <a:t>They can learn spatial hierarchies of patterns (see figure 5.2)</a:t>
            </a:r>
            <a:r>
              <a:rPr lang="en-US" dirty="0"/>
              <a:t>. A first convolution layer will learn small local patterns such as edges, a second convolution layer will learn larger patterns made of the features of the first layers, and so on. This allows </a:t>
            </a:r>
            <a:r>
              <a:rPr lang="en-US" dirty="0" err="1"/>
              <a:t>convnets</a:t>
            </a:r>
            <a:r>
              <a:rPr lang="en-US" dirty="0"/>
              <a:t> to efficiently learn increasingly complex and abstract visual con- </a:t>
            </a:r>
            <a:r>
              <a:rPr lang="en-US" dirty="0" err="1"/>
              <a:t>cepts</a:t>
            </a:r>
            <a:r>
              <a:rPr lang="en-US" dirty="0"/>
              <a:t> (because </a:t>
            </a:r>
            <a:r>
              <a:rPr lang="en-US" i="1" dirty="0"/>
              <a:t>the visual world is fundamentally spatially hierarchical</a:t>
            </a:r>
            <a:r>
              <a:rPr lang="en-US" dirty="0"/>
              <a:t>). </a:t>
            </a:r>
          </a:p>
          <a:p>
            <a:pPr marL="342900" lvl="0" indent="-342900">
              <a:spcBef>
                <a:spcPts val="1800"/>
              </a:spcBef>
            </a:pPr>
            <a:endParaRPr lang="en-US" dirty="0"/>
          </a:p>
          <a:p>
            <a:pPr marL="342900" lvl="0" indent="-342900">
              <a:spcBef>
                <a:spcPts val="1800"/>
              </a:spcBef>
            </a:pPr>
            <a:endParaRPr lang="en-US" dirty="0"/>
          </a:p>
          <a:p>
            <a:pPr marL="342900" lvl="0" indent="-342900">
              <a:spcBef>
                <a:spcPts val="1800"/>
              </a:spcBef>
            </a:pPr>
            <a:r>
              <a:rPr lang="en-US" dirty="0"/>
              <a:t>Input feature map:, e.g., normalized image. For input images, depth typically corresponds to color channels.</a:t>
            </a:r>
          </a:p>
          <a:p>
            <a:pPr marL="342900" lvl="0" indent="-342900">
              <a:spcBef>
                <a:spcPts val="1800"/>
              </a:spcBef>
            </a:pPr>
            <a:r>
              <a:rPr lang="en-US" dirty="0"/>
              <a:t>Patches: stack of 3x3 filters. Applied to each pixel in input. Output depth is the number of stacked filters.</a:t>
            </a:r>
          </a:p>
          <a:p>
            <a:pPr marL="342900" lvl="0" indent="-342900">
              <a:spcBef>
                <a:spcPts val="1800"/>
              </a:spcBef>
            </a:pPr>
            <a:endParaRPr lang="en-US"/>
          </a:p>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2397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65355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3768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90130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2" name="Google Shape;252;p3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37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/illustrated-self-attention-2d627e33b20a</a:t>
            </a:r>
          </a:p>
          <a:p>
            <a:endParaRPr lang="en-US" dirty="0"/>
          </a:p>
          <a:p>
            <a:endParaRPr lang="en-US" dirty="0"/>
          </a:p>
        </p:txBody>
      </p:sp>
    </p:spTree>
    <p:extLst>
      <p:ext uri="{BB962C8B-B14F-4D97-AF65-F5344CB8AC3E}">
        <p14:creationId xmlns:p14="http://schemas.microsoft.com/office/powerpoint/2010/main" val="3542415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899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US" dirty="0"/>
              <a:t>The cell is responsible for "remembering" values over arbitrary time intervals; hence the word "memory" in LSTM. Each of the three gates can be thought of as a "conventional" artificial neuron, as in a multi-layer (or </a:t>
            </a:r>
            <a:r>
              <a:rPr lang="en-US" dirty="0" err="1"/>
              <a:t>feedforward</a:t>
            </a:r>
            <a:r>
              <a:rPr lang="en-US" dirty="0"/>
              <a:t>) neural network: that is, they compute an activation (using an activation function) of a weighted sum. Intuitively, they can be thought as regulators of the flow of values that goes through the connections of the LSTM; hence the denotation "gate". There are connections between these gates and the cell.</a:t>
            </a:r>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133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754541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51013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95490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9374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3256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138</a:t>
            </a:fld>
            <a:endParaRPr lang="en-US"/>
          </a:p>
        </p:txBody>
      </p:sp>
    </p:spTree>
    <p:extLst>
      <p:ext uri="{BB962C8B-B14F-4D97-AF65-F5344CB8AC3E}">
        <p14:creationId xmlns:p14="http://schemas.microsoft.com/office/powerpoint/2010/main" val="8837801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35869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3015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152</a:t>
            </a:fld>
            <a:endParaRPr lang="en-US" dirty="0"/>
          </a:p>
        </p:txBody>
      </p:sp>
    </p:spTree>
    <p:extLst>
      <p:ext uri="{BB962C8B-B14F-4D97-AF65-F5344CB8AC3E}">
        <p14:creationId xmlns:p14="http://schemas.microsoft.com/office/powerpoint/2010/main" val="313786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54343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chemeClr val="dk1"/>
                </a:solidFill>
                <a:effectLst/>
                <a:latin typeface="Arial"/>
                <a:ea typeface="Arial"/>
                <a:cs typeface="Arial"/>
                <a:sym typeface="Arial"/>
              </a:rPr>
              <a:t>Dependency parsing</a:t>
            </a:r>
            <a:r>
              <a:rPr lang="en-US" sz="1100" b="0" i="0" u="none" strike="noStrike" cap="none" dirty="0">
                <a:solidFill>
                  <a:schemeClr val="dk1"/>
                </a:solidFill>
                <a:effectLst/>
                <a:latin typeface="Arial"/>
                <a:ea typeface="Arial"/>
                <a:cs typeface="Arial"/>
                <a:sym typeface="Arial"/>
              </a:rPr>
              <a:t> is the task of extracting a </a:t>
            </a:r>
            <a:r>
              <a:rPr lang="en-US" sz="1100" b="1" i="0" u="none" strike="noStrike" cap="none" dirty="0">
                <a:solidFill>
                  <a:schemeClr val="dk1"/>
                </a:solidFill>
                <a:effectLst/>
                <a:latin typeface="Arial"/>
                <a:ea typeface="Arial"/>
                <a:cs typeface="Arial"/>
                <a:sym typeface="Arial"/>
              </a:rPr>
              <a:t>dependency parse</a:t>
            </a:r>
            <a:r>
              <a:rPr lang="en-US" sz="1100" b="0" i="0" u="none" strike="noStrike" cap="none" dirty="0">
                <a:solidFill>
                  <a:schemeClr val="dk1"/>
                </a:solidFill>
                <a:effectLst/>
                <a:latin typeface="Arial"/>
                <a:ea typeface="Arial"/>
                <a:cs typeface="Arial"/>
                <a:sym typeface="Arial"/>
              </a:rPr>
              <a:t> of a sentence that represents its grammatical structure and defines the relationships between “head” words and words, which modify those heads.</a:t>
            </a:r>
            <a:endParaRPr lang="en-US" dirty="0"/>
          </a:p>
        </p:txBody>
      </p:sp>
    </p:spTree>
    <p:extLst>
      <p:ext uri="{BB962C8B-B14F-4D97-AF65-F5344CB8AC3E}">
        <p14:creationId xmlns:p14="http://schemas.microsoft.com/office/powerpoint/2010/main" val="247751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23245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o">
  <p:cSld name="1_Video">
    <p:spTree>
      <p:nvGrpSpPr>
        <p:cNvPr id="1" name="Shape 25"/>
        <p:cNvGrpSpPr/>
        <p:nvPr/>
      </p:nvGrpSpPr>
      <p:grpSpPr>
        <a:xfrm>
          <a:off x="0" y="0"/>
          <a:ext cx="0" cy="0"/>
          <a:chOff x="0" y="0"/>
          <a:chExt cx="0" cy="0"/>
        </a:xfrm>
      </p:grpSpPr>
      <p:sp>
        <p:nvSpPr>
          <p:cNvPr id="26" name="Google Shape;26;p39"/>
          <p:cNvSpPr/>
          <p:nvPr/>
        </p:nvSpPr>
        <p:spPr>
          <a:xfrm>
            <a:off x="8216605" y="4768303"/>
            <a:ext cx="838790" cy="264442"/>
          </a:xfrm>
          <a:prstGeom prst="rect">
            <a:avLst/>
          </a:prstGeom>
          <a:solidFill>
            <a:schemeClr val="lt1"/>
          </a:solidFill>
          <a:ln>
            <a:noFill/>
          </a:ln>
        </p:spPr>
        <p:txBody>
          <a:bodyPr spcFirstLastPara="1" wrap="square" lIns="45713" tIns="22850" rIns="45713"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Tree>
    <p:extLst>
      <p:ext uri="{BB962C8B-B14F-4D97-AF65-F5344CB8AC3E}">
        <p14:creationId xmlns:p14="http://schemas.microsoft.com/office/powerpoint/2010/main" val="19080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291" y="289559"/>
            <a:ext cx="8313419" cy="43013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2500"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0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0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0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000" b="1" i="0" u="none" strike="noStrike" cap="none">
                <a:solidFill>
                  <a:srgbClr val="73B900"/>
                </a:solidFill>
                <a:latin typeface="Arial"/>
                <a:ea typeface="Arial"/>
                <a:cs typeface="Arial"/>
                <a:sym typeface="Arial"/>
              </a:defRPr>
            </a:lvl5pPr>
            <a:lvl6pPr marL="285737" marR="0" lvl="5" indent="-10571" algn="l" rtl="0">
              <a:spcBef>
                <a:spcPts val="0"/>
              </a:spcBef>
              <a:spcAft>
                <a:spcPts val="0"/>
              </a:spcAft>
              <a:buNone/>
              <a:defRPr sz="2000" b="1" i="0" u="none" strike="noStrike" cap="none">
                <a:solidFill>
                  <a:srgbClr val="73B900"/>
                </a:solidFill>
                <a:latin typeface="Arial"/>
                <a:ea typeface="Arial"/>
                <a:cs typeface="Arial"/>
                <a:sym typeface="Arial"/>
              </a:defRPr>
            </a:lvl6pPr>
            <a:lvl7pPr marL="571472" marR="0" lvl="6" indent="-10561" algn="l" rtl="0">
              <a:spcBef>
                <a:spcPts val="0"/>
              </a:spcBef>
              <a:spcAft>
                <a:spcPts val="0"/>
              </a:spcAft>
              <a:buNone/>
              <a:defRPr sz="2000" b="1" i="0" u="none" strike="noStrike" cap="none">
                <a:solidFill>
                  <a:srgbClr val="73B900"/>
                </a:solidFill>
                <a:latin typeface="Arial"/>
                <a:ea typeface="Arial"/>
                <a:cs typeface="Arial"/>
                <a:sym typeface="Arial"/>
              </a:defRPr>
            </a:lvl7pPr>
            <a:lvl8pPr marL="857207" marR="0" lvl="7" indent="-10549" algn="l" rtl="0">
              <a:spcBef>
                <a:spcPts val="0"/>
              </a:spcBef>
              <a:spcAft>
                <a:spcPts val="0"/>
              </a:spcAft>
              <a:buNone/>
              <a:defRPr sz="2000" b="1" i="0" u="none" strike="noStrike" cap="none">
                <a:solidFill>
                  <a:srgbClr val="73B900"/>
                </a:solidFill>
                <a:latin typeface="Arial"/>
                <a:ea typeface="Arial"/>
                <a:cs typeface="Arial"/>
                <a:sym typeface="Arial"/>
              </a:defRPr>
            </a:lvl8pPr>
            <a:lvl9pPr marL="1142943" marR="0" lvl="8" indent="-10537" algn="l" rtl="0">
              <a:spcBef>
                <a:spcPts val="0"/>
              </a:spcBef>
              <a:spcAft>
                <a:spcPts val="0"/>
              </a:spcAft>
              <a:buNone/>
              <a:defRPr sz="2000"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26505" y="1111251"/>
            <a:ext cx="8290560" cy="3722294"/>
          </a:xfrm>
          <a:prstGeom prst="rect">
            <a:avLst/>
          </a:prstGeom>
          <a:noFill/>
          <a:ln>
            <a:noFill/>
          </a:ln>
        </p:spPr>
        <p:txBody>
          <a:bodyPr lIns="91425" tIns="91425" rIns="91425" bIns="91425" anchor="t" anchorCtr="0"/>
          <a:lstStyle>
            <a:lvl1pPr marL="141551" marR="0" lvl="0" indent="-141551" algn="l" rtl="0">
              <a:lnSpc>
                <a:spcPct val="90000"/>
              </a:lnSpc>
              <a:spcBef>
                <a:spcPts val="188"/>
              </a:spcBef>
              <a:spcAft>
                <a:spcPts val="188"/>
              </a:spcAft>
              <a:buClr>
                <a:srgbClr val="6F6F6F"/>
              </a:buClr>
              <a:buSzPct val="100000"/>
              <a:buFont typeface="Arial"/>
              <a:buChar char="–"/>
              <a:defRPr sz="1500" b="0" i="0" u="none" strike="noStrike" cap="none">
                <a:solidFill>
                  <a:srgbClr val="4A4F55"/>
                </a:solidFill>
                <a:latin typeface="Arial"/>
                <a:ea typeface="Arial"/>
                <a:cs typeface="Arial"/>
                <a:sym typeface="Arial"/>
              </a:defRPr>
            </a:lvl1pPr>
            <a:lvl2pPr marL="525193" marR="0" lvl="1" indent="-123029" algn="l" rtl="0">
              <a:lnSpc>
                <a:spcPct val="90000"/>
              </a:lnSpc>
              <a:spcBef>
                <a:spcPts val="188"/>
              </a:spcBef>
              <a:spcAft>
                <a:spcPts val="188"/>
              </a:spcAft>
              <a:buClr>
                <a:srgbClr val="6F6F6F"/>
              </a:buClr>
              <a:buSzPct val="100000"/>
              <a:buFont typeface="Arial"/>
              <a:buChar char="–"/>
              <a:defRPr sz="1167" b="0" i="0" u="none" strike="noStrike" cap="none">
                <a:solidFill>
                  <a:srgbClr val="4A4F55"/>
                </a:solidFill>
                <a:latin typeface="Arial"/>
                <a:ea typeface="Arial"/>
                <a:cs typeface="Arial"/>
                <a:sym typeface="Arial"/>
              </a:defRPr>
            </a:lvl2pPr>
            <a:lvl3pPr marL="670712" marR="0" lvl="2" indent="-99218" algn="l" rtl="0">
              <a:lnSpc>
                <a:spcPct val="90000"/>
              </a:lnSpc>
              <a:spcBef>
                <a:spcPts val="188"/>
              </a:spcBef>
              <a:spcAft>
                <a:spcPts val="188"/>
              </a:spcAft>
              <a:buClr>
                <a:srgbClr val="6F6F6F"/>
              </a:buClr>
              <a:buSzPct val="100000"/>
              <a:buFont typeface="Arial"/>
              <a:buChar char="–"/>
              <a:defRPr sz="1167" b="0" i="0" u="none" strike="noStrike" cap="none">
                <a:solidFill>
                  <a:srgbClr val="4A4F55"/>
                </a:solidFill>
                <a:latin typeface="Arial"/>
                <a:ea typeface="Arial"/>
                <a:cs typeface="Arial"/>
                <a:sym typeface="Arial"/>
              </a:defRPr>
            </a:lvl3pPr>
            <a:lvl4pPr marL="1109210" marR="0" lvl="3" indent="-66763"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4pPr>
            <a:lvl5pPr marL="1323512" marR="0" lvl="4" indent="-69398"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5pPr>
            <a:lvl6pPr marL="1609248" marR="0" lvl="5" indent="-69389"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6pPr>
            <a:lvl7pPr marL="1894984" marR="0" lvl="6" indent="-69377"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7pPr>
            <a:lvl8pPr marL="2180720" marR="0" lvl="7" indent="-69366"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8pPr>
            <a:lvl9pPr marL="2466455" marR="0" lvl="8" indent="-69353"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415291" y="609865"/>
            <a:ext cx="8313419" cy="437885"/>
          </a:xfrm>
          <a:prstGeom prst="rect">
            <a:avLst/>
          </a:prstGeom>
          <a:noFill/>
          <a:ln>
            <a:noFill/>
          </a:ln>
        </p:spPr>
        <p:txBody>
          <a:bodyPr lIns="91425" tIns="91425" rIns="91425" bIns="91425" anchor="ctr" anchorCtr="0"/>
          <a:lstStyle>
            <a:lvl1pPr marL="0" marR="0" lvl="0" indent="0" algn="l" rtl="0">
              <a:lnSpc>
                <a:spcPct val="90000"/>
              </a:lnSpc>
              <a:spcBef>
                <a:spcPts val="188"/>
              </a:spcBef>
              <a:spcAft>
                <a:spcPts val="188"/>
              </a:spcAft>
              <a:buClr>
                <a:srgbClr val="6F6F6F"/>
              </a:buClr>
              <a:buFont typeface="Arial"/>
              <a:buNone/>
              <a:defRPr sz="2000" b="0" i="0" u="none" strike="noStrike" cap="none">
                <a:solidFill>
                  <a:schemeClr val="accent1"/>
                </a:solidFill>
                <a:latin typeface="Arial"/>
                <a:ea typeface="Arial"/>
                <a:cs typeface="Arial"/>
                <a:sym typeface="Arial"/>
              </a:defRPr>
            </a:lvl1pPr>
            <a:lvl2pPr marL="357170" marR="0" lvl="1" indent="-7922" algn="ctr" rtl="0">
              <a:lnSpc>
                <a:spcPct val="90000"/>
              </a:lnSpc>
              <a:spcBef>
                <a:spcPts val="188"/>
              </a:spcBef>
              <a:spcAft>
                <a:spcPts val="188"/>
              </a:spcAft>
              <a:buClr>
                <a:schemeClr val="dk1"/>
              </a:buClr>
              <a:buFont typeface="Arial"/>
              <a:buNone/>
              <a:defRPr sz="1750" b="0" i="0" u="none" strike="noStrike" cap="none">
                <a:solidFill>
                  <a:schemeClr val="lt2"/>
                </a:solidFill>
                <a:latin typeface="Trebuchet MS"/>
                <a:ea typeface="Trebuchet MS"/>
                <a:cs typeface="Trebuchet MS"/>
                <a:sym typeface="Trebuchet MS"/>
              </a:defRPr>
            </a:lvl2pPr>
            <a:lvl3pPr marL="680607" marR="0" lvl="2" indent="-3280" algn="ctr" rtl="0">
              <a:lnSpc>
                <a:spcPct val="90000"/>
              </a:lnSpc>
              <a:spcBef>
                <a:spcPts val="188"/>
              </a:spcBef>
              <a:spcAft>
                <a:spcPts val="188"/>
              </a:spcAft>
              <a:buClr>
                <a:schemeClr val="dk1"/>
              </a:buClr>
              <a:buFont typeface="Arial"/>
              <a:buNone/>
              <a:defRPr sz="1750" b="0" i="0" u="none" strike="noStrike" cap="none">
                <a:solidFill>
                  <a:schemeClr val="lt2"/>
                </a:solidFill>
                <a:latin typeface="Trebuchet MS"/>
                <a:ea typeface="Trebuchet MS"/>
                <a:cs typeface="Trebuchet MS"/>
                <a:sym typeface="Trebuchet MS"/>
              </a:defRPr>
            </a:lvl3pPr>
            <a:lvl4pPr marL="966342" marR="0" lvl="3" indent="-3269" algn="ctr" rtl="0">
              <a:spcBef>
                <a:spcPts val="350"/>
              </a:spcBef>
              <a:spcAft>
                <a:spcPts val="0"/>
              </a:spcAft>
              <a:buClr>
                <a:schemeClr val="lt2"/>
              </a:buClr>
              <a:buFont typeface="Trebuchet MS"/>
              <a:buNone/>
              <a:defRPr sz="1750" b="0" i="0" u="none" strike="noStrike" cap="none">
                <a:solidFill>
                  <a:schemeClr val="lt2"/>
                </a:solidFill>
                <a:latin typeface="Trebuchet MS"/>
                <a:ea typeface="Trebuchet MS"/>
                <a:cs typeface="Trebuchet MS"/>
                <a:sym typeface="Trebuchet MS"/>
              </a:defRPr>
            </a:lvl4pPr>
            <a:lvl5pPr marL="1180644" marR="0" lvl="4" indent="-5905" algn="ctr" rtl="0">
              <a:spcBef>
                <a:spcPts val="350"/>
              </a:spcBef>
              <a:spcAft>
                <a:spcPts val="0"/>
              </a:spcAft>
              <a:buClr>
                <a:schemeClr val="lt2"/>
              </a:buClr>
              <a:buFont typeface="Trebuchet MS"/>
              <a:buNone/>
              <a:defRPr sz="1750" b="0" i="0" u="none" strike="noStrike" cap="none">
                <a:solidFill>
                  <a:schemeClr val="lt2"/>
                </a:solidFill>
                <a:latin typeface="Trebuchet MS"/>
                <a:ea typeface="Trebuchet MS"/>
                <a:cs typeface="Trebuchet MS"/>
                <a:sym typeface="Trebuchet MS"/>
              </a:defRPr>
            </a:lvl5pPr>
            <a:lvl6pPr marL="1609248" marR="0" lvl="5" indent="-69389"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6pPr>
            <a:lvl7pPr marL="1894984" marR="0" lvl="6" indent="-69377"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7pPr>
            <a:lvl8pPr marL="2180720" marR="0" lvl="7" indent="-69366"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8pPr>
            <a:lvl9pPr marL="2466455" marR="0" lvl="8" indent="-69353"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339696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7" name="Google Shape;8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31916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1AF0-D742-634A-A365-F0A208F9128C}"/>
              </a:ext>
            </a:extLst>
          </p:cNvPr>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AB5C7650-4EEA-8048-AC64-242B63097776}"/>
              </a:ext>
            </a:extLst>
          </p:cNvPr>
          <p:cNvSpPr>
            <a:spLocks noGrp="1"/>
          </p:cNvSpPr>
          <p:nvPr>
            <p:ph type="tbl" idx="1"/>
          </p:nvPr>
        </p:nvSpPr>
        <p:spPr>
          <a:xfrm>
            <a:off x="457200" y="1200151"/>
            <a:ext cx="8229600" cy="3394472"/>
          </a:xfrm>
        </p:spPr>
        <p:txBody>
          <a:bodyPr/>
          <a:lstStyle/>
          <a:p>
            <a:endParaRPr lang="en-US"/>
          </a:p>
        </p:txBody>
      </p:sp>
      <p:sp>
        <p:nvSpPr>
          <p:cNvPr id="4" name="Date Placeholder 3">
            <a:extLst>
              <a:ext uri="{FF2B5EF4-FFF2-40B4-BE49-F238E27FC236}">
                <a16:creationId xmlns:a16="http://schemas.microsoft.com/office/drawing/2014/main" id="{AAB9DA59-CEF1-C743-906A-D9277B1FBCCD}"/>
              </a:ext>
            </a:extLst>
          </p:cNvPr>
          <p:cNvSpPr>
            <a:spLocks noGrp="1"/>
          </p:cNvSpPr>
          <p:nvPr>
            <p:ph type="dt" sz="half" idx="10"/>
          </p:nvPr>
        </p:nvSpPr>
        <p:spPr>
          <a:xfrm>
            <a:off x="457200" y="4683919"/>
            <a:ext cx="2133600" cy="357188"/>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6625FCC-BAC1-9C40-A2D8-02E4FA2632D0}"/>
              </a:ext>
            </a:extLst>
          </p:cNvPr>
          <p:cNvSpPr>
            <a:spLocks noGrp="1"/>
          </p:cNvSpPr>
          <p:nvPr>
            <p:ph type="ftr" sz="quarter" idx="11"/>
          </p:nvPr>
        </p:nvSpPr>
        <p:spPr>
          <a:xfrm>
            <a:off x="3124200" y="4683919"/>
            <a:ext cx="2895600" cy="357188"/>
          </a:xfrm>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AC36BAA-582B-5447-B041-F615377D14ED}"/>
              </a:ext>
            </a:extLst>
          </p:cNvPr>
          <p:cNvSpPr>
            <a:spLocks noGrp="1"/>
          </p:cNvSpPr>
          <p:nvPr>
            <p:ph type="sldNum" sz="quarter" idx="12"/>
          </p:nvPr>
        </p:nvSpPr>
        <p:spPr>
          <a:xfrm>
            <a:off x="6553200" y="4683919"/>
            <a:ext cx="2133600" cy="357188"/>
          </a:xfrm>
        </p:spPr>
        <p:txBody>
          <a:bodyPr/>
          <a:lstStyle>
            <a:lvl1pPr>
              <a:defRPr/>
            </a:lvl1pPr>
          </a:lstStyle>
          <a:p>
            <a:fld id="{3168E6C3-3894-BB42-AE2F-5AC5E191013F}" type="slidenum">
              <a:rPr lang="en-US" altLang="en-US"/>
              <a:pPr/>
              <a:t>‹#›</a:t>
            </a:fld>
            <a:endParaRPr lang="en-US" altLang="en-US"/>
          </a:p>
        </p:txBody>
      </p:sp>
    </p:spTree>
    <p:extLst>
      <p:ext uri="{BB962C8B-B14F-4D97-AF65-F5344CB8AC3E}">
        <p14:creationId xmlns:p14="http://schemas.microsoft.com/office/powerpoint/2010/main" val="342868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 id="2147483659" r:id="rId7"/>
    <p:sldLayoutId id="2147483660" r:id="rId8"/>
    <p:sldLayoutId id="2147483673" r:id="rId9"/>
    <p:sldLayoutId id="2147483681" r:id="rId10"/>
    <p:sldLayoutId id="2147483683" r:id="rId11"/>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4" r:id="rId10"/>
    <p:sldLayoutId id="2147483675" r:id="rId11"/>
    <p:sldLayoutId id="2147483679" r:id="rId12"/>
    <p:sldLayoutId id="2147483680"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y.urbain@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jayurbain" TargetMode="External"/><Relationship Id="rId4" Type="http://schemas.openxmlformats.org/officeDocument/2006/relationships/hyperlink" Target="https://www.linkedin.com/in/jayurba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2.xml"/><Relationship Id="rId5" Type="http://schemas.openxmlformats.org/officeDocument/2006/relationships/image" Target="../media/image99.png"/><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3.xml"/><Relationship Id="rId5" Type="http://schemas.openxmlformats.org/officeDocument/2006/relationships/image" Target="../media/image103.jpg"/><Relationship Id="rId4" Type="http://schemas.openxmlformats.org/officeDocument/2006/relationships/image" Target="../media/image102.jp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hyperlink" Target="http://cs224d.stanford.edu/syllabus.html"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 Id="rId6" Type="http://schemas.openxmlformats.org/officeDocument/2006/relationships/hyperlink" Target="https://www.tensorflow.org/versions/r0.8/tutorials/index.html" TargetMode="External"/><Relationship Id="rId5" Type="http://schemas.openxmlformats.org/officeDocument/2006/relationships/hyperlink" Target="http://www.iro.umontreal.ca/~bengioy/dlbook/" TargetMode="External"/><Relationship Id="rId4" Type="http://schemas.openxmlformats.org/officeDocument/2006/relationships/hyperlink" Target="https://www.coursera.org/course/neuralnets"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hyperlink" Target="https://cis.ctsi.mcw.edu/deid/" TargetMode="External"/><Relationship Id="rId1" Type="http://schemas.openxmlformats.org/officeDocument/2006/relationships/slideLayout" Target="../slideLayouts/slideLayout9.xml"/><Relationship Id="rId5" Type="http://schemas.openxmlformats.org/officeDocument/2006/relationships/hyperlink" Target="https://github.com/jayurbain/ctsi-mcw-deid-service" TargetMode="External"/><Relationship Id="rId4" Type="http://schemas.openxmlformats.org/officeDocument/2006/relationships/hyperlink" Target="https://github.com/jayurbain/machine-learning"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colab.research.google.com/github/openai/glide-text2im/blob/main/notebooks/text2im.ipynb#scrollTo=zj6znj2k2iAu" TargetMode="External"/><Relationship Id="rId3" Type="http://schemas.openxmlformats.org/officeDocument/2006/relationships/hyperlink" Target="http://35.239.172.96:8080/" TargetMode="External"/><Relationship Id="rId7" Type="http://schemas.openxmlformats.org/officeDocument/2006/relationships/hyperlink" Target="http://localhost:8888/notebooks/OpenAI-GPT3-2021/gpt-3-simple-tutorial/gpt-3-notebook.ipynb" TargetMode="External"/><Relationship Id="rId2" Type="http://schemas.openxmlformats.org/officeDocument/2006/relationships/hyperlink" Target="https://console.cloud.google.com/compute/instancesDetail/zones/us-central1-a/instances/bert-qa-x1?project=qa-11282019" TargetMode="External"/><Relationship Id="rId1" Type="http://schemas.openxmlformats.org/officeDocument/2006/relationships/slideLayout" Target="../slideLayouts/slideLayout12.xml"/><Relationship Id="rId6" Type="http://schemas.openxmlformats.org/officeDocument/2006/relationships/hyperlink" Target="https://colab.research.google.com/drive/1SSSPQbQo73FA1Qg91Rh9WLvucbEuWVNJ#scrollTo=lUfVLI9ZCZIu" TargetMode="External"/><Relationship Id="rId5" Type="http://schemas.openxmlformats.org/officeDocument/2006/relationships/hyperlink" Target="http://34.136.131.39:8000/" TargetMode="External"/><Relationship Id="rId4" Type="http://schemas.openxmlformats.org/officeDocument/2006/relationships/hyperlink" Target="https://console.cloud.google.com/compute/instancesDetail/zones/us-central1-a/instances/scispacy-umls-entity?project=qa-1128201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localhost:8888/notebooks/NLP_KG_2021/Scispacy_NE.ipynb" TargetMode="Externa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hyperlink" Target="http://www.worth1000.com/" TargetMode="Externa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hyperlink" Target="https://universaldependencies.org/docs/u/pos/" TargetMode="Externa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hyperlink" Target="https://cis.ctsi.mcw.edu/deid/"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hyperlink" Target="https://cis.ctsi.mcw.edu/nl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hyperlink" Target="https://pathology-ie.appspot.com/"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hyperlink" Target="http://35.194.6.2:8000/"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hyperlink" Target="https://brat.nlplab.org/standoff.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34.72.246.239:8080/"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oreil.ly/Q55o0"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4.xml"/><Relationship Id="rId1" Type="http://schemas.openxmlformats.org/officeDocument/2006/relationships/slideLayout" Target="../slideLayouts/slideLayout25.xml"/><Relationship Id="rId4" Type="http://schemas.openxmlformats.org/officeDocument/2006/relationships/image" Target="../media/image63.emf"/></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hyperlink" Target="https://www.tensorflow.org/tutorials/representation/word2vec"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jayurbain/machine-learning" TargetMode="External"/><Relationship Id="rId2" Type="http://schemas.openxmlformats.org/officeDocument/2006/relationships/hyperlink" Target="https://github.com/jayurbain/DataScienceIntro" TargetMode="External"/><Relationship Id="rId1" Type="http://schemas.openxmlformats.org/officeDocument/2006/relationships/slideLayout" Target="../slideLayouts/slideLayout12.xml"/><Relationship Id="rId6" Type="http://schemas.openxmlformats.org/officeDocument/2006/relationships/hyperlink" Target="https://www.datadrivenwi.org/" TargetMode="External"/><Relationship Id="rId5" Type="http://schemas.openxmlformats.org/officeDocument/2006/relationships/hyperlink" Target="https://github.com/jayurbain/DeepNLPIntro2019" TargetMode="External"/><Relationship Id="rId4" Type="http://schemas.openxmlformats.org/officeDocument/2006/relationships/hyperlink" Target="https://github.com/jayurbain/artificial-intelligence"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1043016"/>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hlinkClick r:id="rId3"/>
              </a:rPr>
              <a:t>jay.urbain@gmail.com</a:t>
            </a:r>
            <a:endParaRPr lang="en-US" dirty="0"/>
          </a:p>
          <a:p>
            <a:pPr marL="0" lvl="0" indent="0">
              <a:spcAft>
                <a:spcPts val="400"/>
              </a:spcAft>
              <a:buSzPts val="417"/>
            </a:pPr>
            <a:r>
              <a:rPr lang="en-US" dirty="0">
                <a:hlinkClick r:id="rId4"/>
              </a:rPr>
              <a:t>https://www.linkedin.com/in/jayurbain/</a:t>
            </a:r>
            <a:r>
              <a:rPr lang="en-US" dirty="0"/>
              <a:t> </a:t>
            </a:r>
          </a:p>
          <a:p>
            <a:pPr marL="0" lvl="0" indent="0">
              <a:spcAft>
                <a:spcPts val="400"/>
              </a:spcAft>
              <a:buSzPts val="417"/>
            </a:pPr>
            <a:r>
              <a:rPr lang="en-US" dirty="0">
                <a:hlinkClick r:id="rId5"/>
              </a:rPr>
              <a:t>https://github.com/jayurbain</a:t>
            </a:r>
            <a:endParaRPr lang="en-US" dirty="0"/>
          </a:p>
          <a:p>
            <a:pPr marL="0" lvl="0" indent="0">
              <a:spcAft>
                <a:spcPts val="400"/>
              </a:spcAft>
              <a:buSzPts val="417"/>
            </a:pPr>
            <a:endParaRPr lang="en-US" dirty="0"/>
          </a:p>
          <a:p>
            <a:pPr marL="0" marR="0" lvl="0" indent="0" algn="l" rtl="0">
              <a:lnSpc>
                <a:spcPct val="90000"/>
              </a:lnSpc>
              <a:spcBef>
                <a:spcPts val="0"/>
              </a:spcBef>
              <a:spcAft>
                <a:spcPts val="400"/>
              </a:spcAft>
              <a:buClr>
                <a:schemeClr val="dk1"/>
              </a:buClr>
              <a:buSzPts val="417"/>
              <a:buFont typeface="Trebuchet MS"/>
              <a:buNone/>
            </a:pPr>
            <a:r>
              <a:rPr lang="en-US" dirty="0"/>
              <a:t>March 2022</a:t>
            </a:r>
            <a:endParaRPr dirty="0"/>
          </a:p>
        </p:txBody>
      </p:sp>
      <p:sp>
        <p:nvSpPr>
          <p:cNvPr id="116" name="Google Shape;116;p26"/>
          <p:cNvSpPr txBox="1">
            <a:spLocks noGrp="1"/>
          </p:cNvSpPr>
          <p:nvPr>
            <p:ph type="title"/>
          </p:nvPr>
        </p:nvSpPr>
        <p:spPr>
          <a:xfrm>
            <a:off x="409141" y="2521701"/>
            <a:ext cx="855993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2800" b="1" i="0" u="none" strike="noStrike" cap="none" dirty="0">
                <a:solidFill>
                  <a:srgbClr val="7030A0"/>
                </a:solidFill>
                <a:sym typeface="Trebuchet MS"/>
              </a:rPr>
              <a:t>NLP and Transformers:</a:t>
            </a:r>
            <a:br>
              <a:rPr lang="en-US" sz="2800" b="1" i="0" u="none" strike="noStrike" cap="none" dirty="0">
                <a:solidFill>
                  <a:srgbClr val="7030A0"/>
                </a:solidFill>
                <a:sym typeface="Trebuchet MS"/>
              </a:rPr>
            </a:br>
            <a:r>
              <a:rPr lang="en-US" sz="2800" b="1" i="0" u="none" strike="noStrike" cap="none" dirty="0">
                <a:solidFill>
                  <a:srgbClr val="7030A0"/>
                </a:solidFill>
                <a:sym typeface="Trebuchet MS"/>
              </a:rPr>
              <a:t>L3: Transformers and Self-Attention</a:t>
            </a:r>
            <a:endParaRPr sz="2800" dirty="0">
              <a:solidFill>
                <a:srgbClr val="7030A0"/>
              </a:solidFill>
            </a:endParaRPr>
          </a:p>
        </p:txBody>
      </p:sp>
      <p:pic>
        <p:nvPicPr>
          <p:cNvPr id="17410" name="Picture 2">
            <a:extLst>
              <a:ext uri="{FF2B5EF4-FFF2-40B4-BE49-F238E27FC236}">
                <a16:creationId xmlns:a16="http://schemas.microsoft.com/office/drawing/2014/main" id="{7D53F66A-D5FB-4A41-952C-E77943D24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9917" y="85887"/>
            <a:ext cx="4084166" cy="23512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Attention</a:t>
            </a:r>
            <a:br>
              <a:rPr lang="en-US" dirty="0"/>
            </a:br>
            <a:endParaRPr lang="en-US" dirty="0"/>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150725" y="1046417"/>
            <a:ext cx="4016541" cy="3416400"/>
          </a:xfrm>
        </p:spPr>
        <p:txBody>
          <a:bodyPr/>
          <a:lstStyle/>
          <a:p>
            <a:r>
              <a:rPr lang="en-US" dirty="0"/>
              <a:t>Focus on which input tokens are most relevant at each timestep.</a:t>
            </a:r>
          </a:p>
          <a:p>
            <a:r>
              <a:rPr lang="en-US" dirty="0"/>
              <a:t>Attention-based models learn nontrivial alignments between the words</a:t>
            </a:r>
          </a:p>
        </p:txBody>
      </p:sp>
      <p:pic>
        <p:nvPicPr>
          <p:cNvPr id="27650" name="Picture 2" descr="attention-alignment">
            <a:extLst>
              <a:ext uri="{FF2B5EF4-FFF2-40B4-BE49-F238E27FC236}">
                <a16:creationId xmlns:a16="http://schemas.microsoft.com/office/drawing/2014/main" id="{81D2FD5C-22F9-544A-8F23-39BFECD9C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42" y="244985"/>
            <a:ext cx="4488357" cy="465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193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4E7F-E792-8142-8EAE-7A0A82E03584}"/>
              </a:ext>
            </a:extLst>
          </p:cNvPr>
          <p:cNvSpPr>
            <a:spLocks noGrp="1"/>
          </p:cNvSpPr>
          <p:nvPr>
            <p:ph type="title"/>
          </p:nvPr>
        </p:nvSpPr>
        <p:spPr/>
        <p:txBody>
          <a:bodyPr/>
          <a:lstStyle/>
          <a:p>
            <a:r>
              <a:rPr lang="en-US" dirty="0">
                <a:solidFill>
                  <a:srgbClr val="7030A0"/>
                </a:solidFill>
              </a:rPr>
              <a:t>What’s special about human language?</a:t>
            </a:r>
          </a:p>
        </p:txBody>
      </p:sp>
      <p:sp>
        <p:nvSpPr>
          <p:cNvPr id="3" name="Text Placeholder 2">
            <a:extLst>
              <a:ext uri="{FF2B5EF4-FFF2-40B4-BE49-F238E27FC236}">
                <a16:creationId xmlns:a16="http://schemas.microsoft.com/office/drawing/2014/main" id="{5655B981-4773-2B47-9462-90C226B1B9C9}"/>
              </a:ext>
            </a:extLst>
          </p:cNvPr>
          <p:cNvSpPr>
            <a:spLocks noGrp="1"/>
          </p:cNvSpPr>
          <p:nvPr>
            <p:ph type="body" idx="1"/>
          </p:nvPr>
        </p:nvSpPr>
        <p:spPr>
          <a:xfrm>
            <a:off x="415210" y="1359336"/>
            <a:ext cx="8509333" cy="3099000"/>
          </a:xfrm>
        </p:spPr>
        <p:txBody>
          <a:bodyPr/>
          <a:lstStyle/>
          <a:p>
            <a:pPr marL="122746" indent="0">
              <a:buNone/>
            </a:pPr>
            <a:r>
              <a:rPr lang="en-US" sz="1800" i="1" dirty="0"/>
              <a:t>Human language is a symbolic/categorical signaling system.</a:t>
            </a:r>
          </a:p>
          <a:p>
            <a:r>
              <a:rPr lang="en-US" sz="1800" dirty="0"/>
              <a:t>However, a brain encoding appears to be a continuous pattern of activation, and the symbols are transmitted via continuous signals of sound/vision. </a:t>
            </a:r>
          </a:p>
          <a:p>
            <a:r>
              <a:rPr lang="en-US" sz="1800" dirty="0"/>
              <a:t>The large vocabulary, symbolic encoding of words creates a problem for machine learning – sparsity! </a:t>
            </a:r>
          </a:p>
          <a:p>
            <a:r>
              <a:rPr lang="en-US" sz="1800" dirty="0"/>
              <a:t>Research opportunity: </a:t>
            </a:r>
            <a:r>
              <a:rPr lang="en-US" sz="1800" i="1" dirty="0"/>
              <a:t>explore a continuous encoding pattern of thought.</a:t>
            </a:r>
          </a:p>
        </p:txBody>
      </p:sp>
    </p:spTree>
    <p:extLst>
      <p:ext uri="{BB962C8B-B14F-4D97-AF65-F5344CB8AC3E}">
        <p14:creationId xmlns:p14="http://schemas.microsoft.com/office/powerpoint/2010/main" val="2969410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NLP use “shallow” statistical machine </a:t>
            </a:r>
            <a:r>
              <a:rPr lang="en-US" dirty="0">
                <a:solidFill>
                  <a:srgbClr val="7030A0"/>
                </a:solidFill>
              </a:rPr>
              <a:t>l</a:t>
            </a:r>
            <a:r>
              <a:rPr lang="en-US" b="0" dirty="0">
                <a:solidFill>
                  <a:srgbClr val="7030A0"/>
                </a:solidFill>
              </a:rPr>
              <a:t>earning </a:t>
            </a:r>
            <a:r>
              <a:rPr lang="en-US" dirty="0">
                <a:solidFill>
                  <a:srgbClr val="7030A0"/>
                </a:solidFill>
              </a:rPr>
              <a:t>m</a:t>
            </a:r>
            <a:r>
              <a:rPr lang="en-US" b="0" dirty="0">
                <a:solidFill>
                  <a:srgbClr val="7030A0"/>
                </a:solidFill>
              </a:rPr>
              <a:t>odels: HMM, MEMM, CRF</a:t>
            </a:r>
          </a:p>
        </p:txBody>
      </p:sp>
      <p:sp>
        <p:nvSpPr>
          <p:cNvPr id="3" name="Text Placeholder 2"/>
          <p:cNvSpPr>
            <a:spLocks noGrp="1"/>
          </p:cNvSpPr>
          <p:nvPr>
            <p:ph type="body" idx="1"/>
          </p:nvPr>
        </p:nvSpPr>
        <p:spPr>
          <a:xfrm>
            <a:off x="311700" y="1246817"/>
            <a:ext cx="8520600" cy="3416400"/>
          </a:xfrm>
        </p:spPr>
        <p:txBody>
          <a:bodyPr/>
          <a:lstStyle/>
          <a:p>
            <a:r>
              <a:rPr lang="en-US" dirty="0">
                <a:hlinkClick r:id="rId2"/>
              </a:rPr>
              <a:t>http://homepages.inf.ed.ac.uk/csutton/publications/crftut-fnt.pdf</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101</a:t>
            </a:fld>
            <a:endParaRPr lang="en-US"/>
          </a:p>
        </p:txBody>
      </p:sp>
      <p:pic>
        <p:nvPicPr>
          <p:cNvPr id="5" name="Picture 4"/>
          <p:cNvPicPr>
            <a:picLocks noChangeAspect="1"/>
          </p:cNvPicPr>
          <p:nvPr/>
        </p:nvPicPr>
        <p:blipFill>
          <a:blip r:embed="rId3"/>
          <a:stretch>
            <a:fillRect/>
          </a:stretch>
        </p:blipFill>
        <p:spPr>
          <a:xfrm>
            <a:off x="1671464" y="1958717"/>
            <a:ext cx="5174696" cy="2821232"/>
          </a:xfrm>
          <a:prstGeom prst="rect">
            <a:avLst/>
          </a:prstGeom>
        </p:spPr>
      </p:pic>
    </p:spTree>
    <p:extLst>
      <p:ext uri="{BB962C8B-B14F-4D97-AF65-F5344CB8AC3E}">
        <p14:creationId xmlns:p14="http://schemas.microsoft.com/office/powerpoint/2010/main" val="28473776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Models: HMM, MEMM, CRF</a:t>
            </a:r>
          </a:p>
        </p:txBody>
      </p:sp>
      <p:sp>
        <p:nvSpPr>
          <p:cNvPr id="3" name="Text Placeholder 2"/>
          <p:cNvSpPr>
            <a:spLocks noGrp="1"/>
          </p:cNvSpPr>
          <p:nvPr>
            <p:ph type="body" idx="1"/>
          </p:nvPr>
        </p:nvSpPr>
        <p:spPr/>
        <p:txBody>
          <a:bodyPr/>
          <a:lstStyle/>
          <a:p>
            <a:r>
              <a:rPr lang="en-US" sz="2000" dirty="0">
                <a:hlinkClick r:id="rId2"/>
              </a:rPr>
              <a:t>http://homepages.inf.ed.ac.uk/csutton/publications/crftut-fnt.pdf</a:t>
            </a:r>
            <a:r>
              <a:rPr lang="en-US" sz="2000" dirty="0"/>
              <a:t> </a:t>
            </a:r>
          </a:p>
          <a:p>
            <a:pPr marL="428622" indent="-257175">
              <a:buFont typeface="Arial" panose="020B0604020202020204" pitchFamily="34" charset="0"/>
              <a:buChar char="•"/>
            </a:pPr>
            <a:r>
              <a:rPr lang="en-US" sz="2000" dirty="0"/>
              <a:t>Linear chain CRF for sequence class, Named entity CRF features</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102</a:t>
            </a:fld>
            <a:endParaRPr lang="en-US"/>
          </a:p>
        </p:txBody>
      </p:sp>
      <p:pic>
        <p:nvPicPr>
          <p:cNvPr id="6" name="Picture 5"/>
          <p:cNvPicPr>
            <a:picLocks noChangeAspect="1"/>
          </p:cNvPicPr>
          <p:nvPr/>
        </p:nvPicPr>
        <p:blipFill>
          <a:blip r:embed="rId3"/>
          <a:stretch>
            <a:fillRect/>
          </a:stretch>
        </p:blipFill>
        <p:spPr>
          <a:xfrm>
            <a:off x="1002946" y="2008191"/>
            <a:ext cx="3501168" cy="2299423"/>
          </a:xfrm>
          <a:prstGeom prst="rect">
            <a:avLst/>
          </a:prstGeom>
        </p:spPr>
      </p:pic>
      <p:pic>
        <p:nvPicPr>
          <p:cNvPr id="7" name="Picture 6"/>
          <p:cNvPicPr>
            <a:picLocks noChangeAspect="1"/>
          </p:cNvPicPr>
          <p:nvPr/>
        </p:nvPicPr>
        <p:blipFill>
          <a:blip r:embed="rId4"/>
          <a:stretch>
            <a:fillRect/>
          </a:stretch>
        </p:blipFill>
        <p:spPr>
          <a:xfrm>
            <a:off x="4596466" y="2027486"/>
            <a:ext cx="3404534" cy="2309334"/>
          </a:xfrm>
          <a:prstGeom prst="rect">
            <a:avLst/>
          </a:prstGeom>
        </p:spPr>
      </p:pic>
      <p:sp>
        <p:nvSpPr>
          <p:cNvPr id="5" name="TextBox 4">
            <a:extLst>
              <a:ext uri="{FF2B5EF4-FFF2-40B4-BE49-F238E27FC236}">
                <a16:creationId xmlns:a16="http://schemas.microsoft.com/office/drawing/2014/main" id="{E90E3B3A-8EC4-AD4A-93D0-300F5D0B2F4D}"/>
              </a:ext>
            </a:extLst>
          </p:cNvPr>
          <p:cNvSpPr txBox="1"/>
          <p:nvPr/>
        </p:nvSpPr>
        <p:spPr>
          <a:xfrm>
            <a:off x="441287" y="4348931"/>
            <a:ext cx="7983214" cy="707886"/>
          </a:xfrm>
          <a:prstGeom prst="rect">
            <a:avLst/>
          </a:prstGeom>
          <a:noFill/>
          <a:ln>
            <a:solidFill>
              <a:srgbClr val="7030A0"/>
            </a:solidFill>
          </a:ln>
        </p:spPr>
        <p:txBody>
          <a:bodyPr wrap="square" rtlCol="0">
            <a:spAutoFit/>
          </a:bodyPr>
          <a:lstStyle/>
          <a:p>
            <a:r>
              <a:rPr lang="en-US" sz="2000" dirty="0">
                <a:solidFill>
                  <a:srgbClr val="7030A0"/>
                </a:solidFill>
              </a:rPr>
              <a:t>Custom solutions for each domain, and for each application.</a:t>
            </a:r>
          </a:p>
          <a:p>
            <a:r>
              <a:rPr lang="en-US" sz="2000" dirty="0">
                <a:solidFill>
                  <a:srgbClr val="7030A0"/>
                </a:solidFill>
              </a:rPr>
              <a:t>Difficulty capturing long-range dependencies, context, and semantics</a:t>
            </a:r>
          </a:p>
        </p:txBody>
      </p:sp>
    </p:spTree>
    <p:extLst>
      <p:ext uri="{BB962C8B-B14F-4D97-AF65-F5344CB8AC3E}">
        <p14:creationId xmlns:p14="http://schemas.microsoft.com/office/powerpoint/2010/main" val="8746087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Deep Learning</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170106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C4D8-6541-E349-A099-A359D94143EF}"/>
              </a:ext>
            </a:extLst>
          </p:cNvPr>
          <p:cNvSpPr>
            <a:spLocks noGrp="1"/>
          </p:cNvSpPr>
          <p:nvPr>
            <p:ph type="title"/>
          </p:nvPr>
        </p:nvSpPr>
        <p:spPr/>
        <p:txBody>
          <a:bodyPr/>
          <a:lstStyle/>
          <a:p>
            <a:r>
              <a:rPr lang="en-US" dirty="0"/>
              <a:t>What’s Deep Learning (DL)?</a:t>
            </a:r>
          </a:p>
        </p:txBody>
      </p:sp>
      <p:sp>
        <p:nvSpPr>
          <p:cNvPr id="3" name="Content Placeholder 2">
            <a:extLst>
              <a:ext uri="{FF2B5EF4-FFF2-40B4-BE49-F238E27FC236}">
                <a16:creationId xmlns:a16="http://schemas.microsoft.com/office/drawing/2014/main" id="{303236F4-0614-5849-AD9A-2F6F89DF0532}"/>
              </a:ext>
            </a:extLst>
          </p:cNvPr>
          <p:cNvSpPr>
            <a:spLocks noGrp="1"/>
          </p:cNvSpPr>
          <p:nvPr>
            <p:ph idx="1"/>
          </p:nvPr>
        </p:nvSpPr>
        <p:spPr>
          <a:xfrm>
            <a:off x="311700" y="1179907"/>
            <a:ext cx="4534620" cy="3416400"/>
          </a:xfrm>
        </p:spPr>
        <p:txBody>
          <a:bodyPr/>
          <a:lstStyle/>
          <a:p>
            <a:r>
              <a:rPr lang="en-US" dirty="0"/>
              <a:t>Deep learning is a subfield of machine learning </a:t>
            </a:r>
          </a:p>
          <a:p>
            <a:r>
              <a:rPr lang="en-US" dirty="0"/>
              <a:t>Most machine learning methods work well because of human-designed representations and input features </a:t>
            </a:r>
          </a:p>
          <a:p>
            <a:pPr lvl="1"/>
            <a:r>
              <a:rPr lang="en-US" dirty="0"/>
              <a:t>For example: features for finding named entities like locations or organization names (Finkel et al., 2010): </a:t>
            </a:r>
          </a:p>
          <a:p>
            <a:r>
              <a:rPr lang="en-US" dirty="0"/>
              <a:t>Machine learning becomes optimizing weights to best make a final prediction</a:t>
            </a:r>
          </a:p>
        </p:txBody>
      </p:sp>
      <p:pic>
        <p:nvPicPr>
          <p:cNvPr id="5" name="Picture 4">
            <a:extLst>
              <a:ext uri="{FF2B5EF4-FFF2-40B4-BE49-F238E27FC236}">
                <a16:creationId xmlns:a16="http://schemas.microsoft.com/office/drawing/2014/main" id="{C582A9E5-D8C2-C64D-840D-63A9F4D43525}"/>
              </a:ext>
            </a:extLst>
          </p:cNvPr>
          <p:cNvPicPr>
            <a:picLocks noChangeAspect="1"/>
          </p:cNvPicPr>
          <p:nvPr/>
        </p:nvPicPr>
        <p:blipFill>
          <a:blip r:embed="rId2"/>
          <a:stretch>
            <a:fillRect/>
          </a:stretch>
        </p:blipFill>
        <p:spPr>
          <a:xfrm>
            <a:off x="5633212" y="1179907"/>
            <a:ext cx="2587244" cy="3763264"/>
          </a:xfrm>
          <a:prstGeom prst="rect">
            <a:avLst/>
          </a:prstGeom>
        </p:spPr>
      </p:pic>
    </p:spTree>
    <p:extLst>
      <p:ext uri="{BB962C8B-B14F-4D97-AF65-F5344CB8AC3E}">
        <p14:creationId xmlns:p14="http://schemas.microsoft.com/office/powerpoint/2010/main" val="3272687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0DC2-886B-0D49-99B6-E212CCDA29FF}"/>
              </a:ext>
            </a:extLst>
          </p:cNvPr>
          <p:cNvSpPr>
            <a:spLocks noGrp="1"/>
          </p:cNvSpPr>
          <p:nvPr>
            <p:ph type="title"/>
          </p:nvPr>
        </p:nvSpPr>
        <p:spPr/>
        <p:txBody>
          <a:bodyPr/>
          <a:lstStyle/>
          <a:p>
            <a:r>
              <a:rPr lang="en-US" dirty="0"/>
              <a:t>Machine Learning/Deep Learning</a:t>
            </a:r>
          </a:p>
        </p:txBody>
      </p:sp>
      <p:sp>
        <p:nvSpPr>
          <p:cNvPr id="3" name="Content Placeholder 2">
            <a:extLst>
              <a:ext uri="{FF2B5EF4-FFF2-40B4-BE49-F238E27FC236}">
                <a16:creationId xmlns:a16="http://schemas.microsoft.com/office/drawing/2014/main" id="{D9025385-1238-CD4D-85BA-F73D43A27E96}"/>
              </a:ext>
            </a:extLst>
          </p:cNvPr>
          <p:cNvSpPr>
            <a:spLocks noGrp="1"/>
          </p:cNvSpPr>
          <p:nvPr>
            <p:ph idx="1"/>
          </p:nvPr>
        </p:nvSpPr>
        <p:spPr>
          <a:xfrm>
            <a:off x="628650" y="1369219"/>
            <a:ext cx="3943350" cy="3263504"/>
          </a:xfrm>
        </p:spPr>
        <p:txBody>
          <a:bodyPr>
            <a:normAutofit/>
          </a:bodyPr>
          <a:lstStyle/>
          <a:p>
            <a:r>
              <a:rPr lang="en-US" dirty="0"/>
              <a:t>Parameterized by its weights</a:t>
            </a:r>
          </a:p>
          <a:p>
            <a:r>
              <a:rPr lang="en-US" dirty="0"/>
              <a:t>A loss function measures the quality of the network’s output</a:t>
            </a:r>
          </a:p>
          <a:p>
            <a:r>
              <a:rPr lang="en-US" dirty="0"/>
              <a:t>The loss score is used as a feedback signal to adjust the weights</a:t>
            </a:r>
          </a:p>
        </p:txBody>
      </p:sp>
      <p:pic>
        <p:nvPicPr>
          <p:cNvPr id="5" name="Picture 4">
            <a:extLst>
              <a:ext uri="{FF2B5EF4-FFF2-40B4-BE49-F238E27FC236}">
                <a16:creationId xmlns:a16="http://schemas.microsoft.com/office/drawing/2014/main" id="{8804248A-3FBA-0646-AF4A-4168A58E3C7B}"/>
              </a:ext>
            </a:extLst>
          </p:cNvPr>
          <p:cNvPicPr>
            <a:picLocks noChangeAspect="1"/>
          </p:cNvPicPr>
          <p:nvPr/>
        </p:nvPicPr>
        <p:blipFill>
          <a:blip r:embed="rId2"/>
          <a:stretch>
            <a:fillRect/>
          </a:stretch>
        </p:blipFill>
        <p:spPr>
          <a:xfrm>
            <a:off x="4742770" y="1369219"/>
            <a:ext cx="3915804" cy="3161960"/>
          </a:xfrm>
          <a:prstGeom prst="rect">
            <a:avLst/>
          </a:prstGeom>
        </p:spPr>
      </p:pic>
    </p:spTree>
    <p:extLst>
      <p:ext uri="{BB962C8B-B14F-4D97-AF65-F5344CB8AC3E}">
        <p14:creationId xmlns:p14="http://schemas.microsoft.com/office/powerpoint/2010/main" val="25395866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415290" y="551022"/>
            <a:ext cx="8313420" cy="492443"/>
          </a:xfrm>
          <a:prstGeom prst="rect">
            <a:avLst/>
          </a:prstGeom>
          <a:noFill/>
          <a:ln>
            <a:noFill/>
          </a:ln>
        </p:spPr>
        <p:txBody>
          <a:bodyPr spcFirstLastPara="1" wrap="square" lIns="68569" tIns="34275" rIns="68569" bIns="34275" anchor="b" anchorCtr="0">
            <a:noAutofit/>
          </a:bodyPr>
          <a:lstStyle/>
          <a:p>
            <a:pPr algn="ctr">
              <a:lnSpc>
                <a:spcPct val="90000"/>
              </a:lnSpc>
            </a:pPr>
            <a:r>
              <a:rPr lang="en-US" sz="3000" b="1">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3653"/>
            <a:ext cx="9144000" cy="5143500"/>
          </a:xfrm>
          <a:prstGeom prst="rect">
            <a:avLst/>
          </a:prstGeom>
          <a:noFill/>
          <a:ln>
            <a:noFill/>
          </a:ln>
        </p:spPr>
      </p:pic>
    </p:spTree>
    <p:extLst>
      <p:ext uri="{BB962C8B-B14F-4D97-AF65-F5344CB8AC3E}">
        <p14:creationId xmlns:p14="http://schemas.microsoft.com/office/powerpoint/2010/main" val="102014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6956F-F5E8-4C4D-BF3D-8AC397CED0D9}"/>
              </a:ext>
            </a:extLst>
          </p:cNvPr>
          <p:cNvSpPr>
            <a:spLocks noGrp="1"/>
          </p:cNvSpPr>
          <p:nvPr>
            <p:ph type="title"/>
          </p:nvPr>
        </p:nvSpPr>
        <p:spPr/>
        <p:txBody>
          <a:bodyPr/>
          <a:lstStyle/>
          <a:p>
            <a:r>
              <a:rPr lang="en-US" dirty="0"/>
              <a:t>What’s Deep Learning (DL)?</a:t>
            </a:r>
          </a:p>
        </p:txBody>
      </p:sp>
      <p:sp>
        <p:nvSpPr>
          <p:cNvPr id="3" name="Content Placeholder 2">
            <a:extLst>
              <a:ext uri="{FF2B5EF4-FFF2-40B4-BE49-F238E27FC236}">
                <a16:creationId xmlns:a16="http://schemas.microsoft.com/office/drawing/2014/main" id="{7AD39524-860A-0747-9E78-9207D7A7CE1E}"/>
              </a:ext>
            </a:extLst>
          </p:cNvPr>
          <p:cNvSpPr>
            <a:spLocks noGrp="1"/>
          </p:cNvSpPr>
          <p:nvPr>
            <p:ph idx="1"/>
          </p:nvPr>
        </p:nvSpPr>
        <p:spPr>
          <a:xfrm>
            <a:off x="311700" y="1152475"/>
            <a:ext cx="5331206" cy="3416400"/>
          </a:xfrm>
        </p:spPr>
        <p:txBody>
          <a:bodyPr/>
          <a:lstStyle/>
          <a:p>
            <a:pPr marL="114300" indent="0">
              <a:buNone/>
            </a:pPr>
            <a:r>
              <a:rPr lang="en-US" dirty="0"/>
              <a:t>In contrast to standard machine learning, </a:t>
            </a:r>
          </a:p>
          <a:p>
            <a:r>
              <a:rPr lang="en-US" dirty="0"/>
              <a:t>Representation learning attempts to automatically learn good features or representations </a:t>
            </a:r>
          </a:p>
          <a:p>
            <a:r>
              <a:rPr lang="en-US" dirty="0"/>
              <a:t>Deep learning algorithms attempt to learn (multiple levels of) representations (here: h1,h2,h3) and an output (h4) </a:t>
            </a:r>
          </a:p>
          <a:p>
            <a:r>
              <a:rPr lang="en-US" dirty="0"/>
              <a:t>From “raw” inputs x (e.g. sound, pixels, characters, or words)</a:t>
            </a:r>
          </a:p>
        </p:txBody>
      </p:sp>
      <p:pic>
        <p:nvPicPr>
          <p:cNvPr id="4" name="Picture 3">
            <a:extLst>
              <a:ext uri="{FF2B5EF4-FFF2-40B4-BE49-F238E27FC236}">
                <a16:creationId xmlns:a16="http://schemas.microsoft.com/office/drawing/2014/main" id="{5D0AD029-009E-5C46-B62C-C2ABC9B6E370}"/>
              </a:ext>
            </a:extLst>
          </p:cNvPr>
          <p:cNvPicPr>
            <a:picLocks noChangeAspect="1"/>
          </p:cNvPicPr>
          <p:nvPr/>
        </p:nvPicPr>
        <p:blipFill>
          <a:blip r:embed="rId2"/>
          <a:stretch>
            <a:fillRect/>
          </a:stretch>
        </p:blipFill>
        <p:spPr>
          <a:xfrm>
            <a:off x="6126734" y="876374"/>
            <a:ext cx="2221738" cy="3968601"/>
          </a:xfrm>
          <a:prstGeom prst="rect">
            <a:avLst/>
          </a:prstGeom>
        </p:spPr>
      </p:pic>
    </p:spTree>
    <p:extLst>
      <p:ext uri="{BB962C8B-B14F-4D97-AF65-F5344CB8AC3E}">
        <p14:creationId xmlns:p14="http://schemas.microsoft.com/office/powerpoint/2010/main" val="6396220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https://lh4.googleusercontent.com/aHgHPApZ-eP7YY6VL9U87MUBUACddfAs6ic7ObDxKqFlDBru4r7aDPVfn59NiPY7_G9StUs8XrjMW4zJdaHST3a8d9cPc1ionFgJGPsXzLwqJWInRQqrBKOvXNMoc5bsroPLcUjO">
            <a:extLst>
              <a:ext uri="{FF2B5EF4-FFF2-40B4-BE49-F238E27FC236}">
                <a16:creationId xmlns:a16="http://schemas.microsoft.com/office/drawing/2014/main" id="{194C1CFD-E984-1046-8968-12E5B0B54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 y="308310"/>
            <a:ext cx="6780850" cy="439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10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6924696" y="1568761"/>
            <a:ext cx="2016760" cy="895121"/>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5150939" y="1550655"/>
            <a:ext cx="1526004" cy="962941"/>
          </a:xfrm>
          <a:prstGeom prst="rect">
            <a:avLst/>
          </a:prstGeom>
          <a:noFill/>
          <a:ln>
            <a:noFill/>
          </a:ln>
        </p:spPr>
      </p:pic>
      <p:sp>
        <p:nvSpPr>
          <p:cNvPr id="721" name="Shape 721"/>
          <p:cNvSpPr txBox="1"/>
          <p:nvPr/>
        </p:nvSpPr>
        <p:spPr>
          <a:xfrm>
            <a:off x="-20354" y="139267"/>
            <a:ext cx="9144000" cy="597382"/>
          </a:xfrm>
          <a:prstGeom prst="rect">
            <a:avLst/>
          </a:prstGeom>
          <a:noFill/>
          <a:ln>
            <a:noFill/>
          </a:ln>
        </p:spPr>
        <p:txBody>
          <a:bodyPr spcFirstLastPara="1" wrap="square" lIns="68569" tIns="34275" rIns="68569" bIns="34275" anchor="ctr" anchorCtr="0">
            <a:noAutofit/>
          </a:bodyPr>
          <a:lstStyle/>
          <a:p>
            <a:pPr algn="ctr">
              <a:lnSpc>
                <a:spcPct val="90000"/>
              </a:lnSpc>
              <a:buSzPts val="4400"/>
            </a:pPr>
            <a:r>
              <a:rPr lang="en-US" sz="3300" b="1" dirty="0">
                <a:solidFill>
                  <a:srgbClr val="FF0000"/>
                </a:solidFill>
                <a:latin typeface="Quattrocento Sans"/>
                <a:ea typeface="Quattrocento Sans"/>
                <a:cs typeface="Quattrocento Sans"/>
                <a:sym typeface="Quattrocento Sans"/>
              </a:rPr>
              <a:t>Difference in Workflow</a:t>
            </a:r>
            <a:endParaRPr sz="3300"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6087417" y="3086173"/>
            <a:ext cx="2188971" cy="1173220"/>
          </a:xfrm>
          <a:prstGeom prst="rect">
            <a:avLst/>
          </a:prstGeom>
          <a:noFill/>
          <a:ln>
            <a:noFill/>
          </a:ln>
        </p:spPr>
      </p:pic>
      <p:sp>
        <p:nvSpPr>
          <p:cNvPr id="723" name="Shape 723"/>
          <p:cNvSpPr/>
          <p:nvPr/>
        </p:nvSpPr>
        <p:spPr>
          <a:xfrm>
            <a:off x="419503" y="1700539"/>
            <a:ext cx="586264" cy="482753"/>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en-US" sz="1350">
                <a:latin typeface="Quattrocento Sans"/>
                <a:ea typeface="Quattrocento Sans"/>
                <a:cs typeface="Quattrocento Sans"/>
                <a:sym typeface="Quattrocento Sans"/>
              </a:rPr>
              <a:t>Input</a:t>
            </a:r>
            <a:endParaRPr sz="1050"/>
          </a:p>
        </p:txBody>
      </p:sp>
      <p:sp>
        <p:nvSpPr>
          <p:cNvPr id="724" name="Shape 724"/>
          <p:cNvSpPr/>
          <p:nvPr/>
        </p:nvSpPr>
        <p:spPr>
          <a:xfrm>
            <a:off x="1150613" y="1579667"/>
            <a:ext cx="1281913" cy="719727"/>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FFFFF"/>
              </a:buClr>
              <a:buSzPts val="1800"/>
            </a:pPr>
            <a:r>
              <a:rPr lang="en-US" sz="1350">
                <a:solidFill>
                  <a:srgbClr val="FFFFFF"/>
                </a:solidFill>
                <a:latin typeface="Quattrocento Sans"/>
                <a:ea typeface="Quattrocento Sans"/>
                <a:cs typeface="Quattrocento Sans"/>
                <a:sym typeface="Quattrocento Sans"/>
              </a:rPr>
              <a:t>Hand Designed </a:t>
            </a:r>
            <a:r>
              <a:rPr lang="en-US" sz="1350" b="1">
                <a:latin typeface="Quattrocento Sans"/>
                <a:ea typeface="Quattrocento Sans"/>
                <a:cs typeface="Quattrocento Sans"/>
                <a:sym typeface="Quattrocento Sans"/>
              </a:rPr>
              <a:t>Features</a:t>
            </a:r>
            <a:endParaRPr sz="1050"/>
          </a:p>
        </p:txBody>
      </p:sp>
      <p:sp>
        <p:nvSpPr>
          <p:cNvPr id="725" name="Shape 725"/>
          <p:cNvSpPr/>
          <p:nvPr/>
        </p:nvSpPr>
        <p:spPr>
          <a:xfrm>
            <a:off x="3986326" y="1696491"/>
            <a:ext cx="713027" cy="482753"/>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en-US" sz="1350">
                <a:latin typeface="Quattrocento Sans"/>
                <a:ea typeface="Quattrocento Sans"/>
                <a:cs typeface="Quattrocento Sans"/>
                <a:sym typeface="Quattrocento Sans"/>
              </a:rPr>
              <a:t>Output</a:t>
            </a:r>
            <a:endParaRPr sz="1050"/>
          </a:p>
        </p:txBody>
      </p:sp>
      <p:sp>
        <p:nvSpPr>
          <p:cNvPr id="726" name="Shape 726"/>
          <p:cNvSpPr txBox="1"/>
          <p:nvPr/>
        </p:nvSpPr>
        <p:spPr>
          <a:xfrm>
            <a:off x="1104383" y="1260638"/>
            <a:ext cx="3594969" cy="276999"/>
          </a:xfrm>
          <a:prstGeom prst="rect">
            <a:avLst/>
          </a:prstGeom>
          <a:noFill/>
          <a:ln>
            <a:noFill/>
          </a:ln>
        </p:spPr>
        <p:txBody>
          <a:bodyPr spcFirstLastPara="1" wrap="square" lIns="68569" tIns="34275" rIns="68569" bIns="34275" anchor="t" anchorCtr="0">
            <a:noAutofit/>
          </a:bodyPr>
          <a:lstStyle/>
          <a:p>
            <a:pPr>
              <a:buSzPts val="1800"/>
            </a:pPr>
            <a:r>
              <a:rPr lang="en-US" sz="1350" dirty="0">
                <a:latin typeface="Quattrocento Sans"/>
                <a:ea typeface="Quattrocento Sans"/>
                <a:cs typeface="Quattrocento Sans"/>
                <a:sym typeface="Quattrocento Sans"/>
              </a:rPr>
              <a:t>Classic Machine Learning [ 1990 : now ]</a:t>
            </a:r>
            <a:endParaRPr sz="1050" dirty="0"/>
          </a:p>
        </p:txBody>
      </p:sp>
      <p:sp>
        <p:nvSpPr>
          <p:cNvPr id="727" name="Shape 727"/>
          <p:cNvSpPr txBox="1"/>
          <p:nvPr/>
        </p:nvSpPr>
        <p:spPr>
          <a:xfrm>
            <a:off x="5628587" y="1128615"/>
            <a:ext cx="3312868" cy="276999"/>
          </a:xfrm>
          <a:prstGeom prst="rect">
            <a:avLst/>
          </a:prstGeom>
          <a:noFill/>
          <a:ln>
            <a:noFill/>
          </a:ln>
        </p:spPr>
        <p:txBody>
          <a:bodyPr spcFirstLastPara="1" wrap="square" lIns="68569" tIns="34275" rIns="68569" bIns="34275" anchor="t" anchorCtr="0">
            <a:noAutofit/>
          </a:bodyPr>
          <a:lstStyle/>
          <a:p>
            <a:pPr>
              <a:buSzPts val="1800"/>
            </a:pPr>
            <a:r>
              <a:rPr lang="en-US" sz="1350" dirty="0">
                <a:latin typeface="Quattrocento Sans"/>
                <a:ea typeface="Quattrocento Sans"/>
                <a:cs typeface="Quattrocento Sans"/>
                <a:sym typeface="Quattrocento Sans"/>
              </a:rPr>
              <a:t>Examples [ Regression and SVMs ]</a:t>
            </a:r>
            <a:endParaRPr sz="1050" dirty="0"/>
          </a:p>
        </p:txBody>
      </p:sp>
      <p:sp>
        <p:nvSpPr>
          <p:cNvPr id="728" name="Shape 728"/>
          <p:cNvSpPr/>
          <p:nvPr/>
        </p:nvSpPr>
        <p:spPr>
          <a:xfrm>
            <a:off x="2572428" y="1578004"/>
            <a:ext cx="1281913" cy="719727"/>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FFFFF"/>
              </a:buClr>
              <a:buSzPts val="1800"/>
            </a:pPr>
            <a:r>
              <a:rPr lang="en-US" sz="1350">
                <a:solidFill>
                  <a:srgbClr val="FFFFFF"/>
                </a:solidFill>
                <a:latin typeface="Quattrocento Sans"/>
                <a:ea typeface="Quattrocento Sans"/>
                <a:cs typeface="Quattrocento Sans"/>
                <a:sym typeface="Quattrocento Sans"/>
              </a:rPr>
              <a:t>Model / Mapping</a:t>
            </a:r>
            <a:endParaRPr sz="1050"/>
          </a:p>
        </p:txBody>
      </p:sp>
      <p:cxnSp>
        <p:nvCxnSpPr>
          <p:cNvPr id="729" name="Shape 729"/>
          <p:cNvCxnSpPr/>
          <p:nvPr/>
        </p:nvCxnSpPr>
        <p:spPr>
          <a:xfrm rot="10800000">
            <a:off x="6799881" y="1491984"/>
            <a:ext cx="0" cy="1048675"/>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6331126" y="2725055"/>
            <a:ext cx="2781779" cy="276999"/>
          </a:xfrm>
          <a:prstGeom prst="rect">
            <a:avLst/>
          </a:prstGeom>
          <a:noFill/>
          <a:ln>
            <a:noFill/>
          </a:ln>
        </p:spPr>
        <p:txBody>
          <a:bodyPr spcFirstLastPara="1" wrap="square" lIns="68569" tIns="34275" rIns="68569" bIns="34275" anchor="t" anchorCtr="0">
            <a:noAutofit/>
          </a:bodyPr>
          <a:lstStyle/>
          <a:p>
            <a:pPr>
              <a:buSzPts val="1800"/>
            </a:pPr>
            <a:r>
              <a:rPr lang="en-US" sz="1350">
                <a:latin typeface="Quattrocento Sans"/>
                <a:ea typeface="Quattrocento Sans"/>
                <a:cs typeface="Quattrocento Sans"/>
                <a:sym typeface="Quattrocento Sans"/>
              </a:rPr>
              <a:t>Example [ Conv Net ]</a:t>
            </a:r>
            <a:endParaRPr sz="1050"/>
          </a:p>
        </p:txBody>
      </p:sp>
      <p:sp>
        <p:nvSpPr>
          <p:cNvPr id="731" name="Shape 731"/>
          <p:cNvSpPr/>
          <p:nvPr/>
        </p:nvSpPr>
        <p:spPr>
          <a:xfrm>
            <a:off x="209156" y="3231079"/>
            <a:ext cx="586264" cy="482753"/>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en-US" sz="1350">
                <a:latin typeface="Quattrocento Sans"/>
                <a:ea typeface="Quattrocento Sans"/>
                <a:cs typeface="Quattrocento Sans"/>
                <a:sym typeface="Quattrocento Sans"/>
              </a:rPr>
              <a:t>Input</a:t>
            </a:r>
            <a:endParaRPr sz="1050"/>
          </a:p>
        </p:txBody>
      </p:sp>
      <p:sp>
        <p:nvSpPr>
          <p:cNvPr id="732" name="Shape 732"/>
          <p:cNvSpPr/>
          <p:nvPr/>
        </p:nvSpPr>
        <p:spPr>
          <a:xfrm>
            <a:off x="939777" y="3112592"/>
            <a:ext cx="1113483" cy="71972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FFFFF"/>
              </a:buClr>
              <a:buSzPts val="1800"/>
            </a:pPr>
            <a:r>
              <a:rPr lang="en-US" sz="1350">
                <a:solidFill>
                  <a:srgbClr val="FFFFFF"/>
                </a:solidFill>
                <a:latin typeface="Quattrocento Sans"/>
                <a:ea typeface="Quattrocento Sans"/>
                <a:cs typeface="Quattrocento Sans"/>
                <a:sym typeface="Quattrocento Sans"/>
              </a:rPr>
              <a:t>Simple Features</a:t>
            </a:r>
            <a:endParaRPr sz="1050"/>
          </a:p>
        </p:txBody>
      </p:sp>
      <p:sp>
        <p:nvSpPr>
          <p:cNvPr id="733" name="Shape 733"/>
          <p:cNvSpPr/>
          <p:nvPr/>
        </p:nvSpPr>
        <p:spPr>
          <a:xfrm>
            <a:off x="4486495" y="3228582"/>
            <a:ext cx="713027" cy="482753"/>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r>
              <a:rPr lang="en-US" sz="1350">
                <a:latin typeface="Quattrocento Sans"/>
                <a:ea typeface="Quattrocento Sans"/>
                <a:cs typeface="Quattrocento Sans"/>
                <a:sym typeface="Quattrocento Sans"/>
              </a:rPr>
              <a:t>Output</a:t>
            </a:r>
            <a:endParaRPr sz="1050"/>
          </a:p>
        </p:txBody>
      </p:sp>
      <p:sp>
        <p:nvSpPr>
          <p:cNvPr id="734" name="Shape 734"/>
          <p:cNvSpPr txBox="1"/>
          <p:nvPr/>
        </p:nvSpPr>
        <p:spPr>
          <a:xfrm>
            <a:off x="1042290" y="2728670"/>
            <a:ext cx="3509357" cy="276999"/>
          </a:xfrm>
          <a:prstGeom prst="rect">
            <a:avLst/>
          </a:prstGeom>
          <a:noFill/>
          <a:ln>
            <a:noFill/>
          </a:ln>
        </p:spPr>
        <p:txBody>
          <a:bodyPr spcFirstLastPara="1" wrap="square" lIns="68569" tIns="34275" rIns="68569" bIns="34275" anchor="t" anchorCtr="0">
            <a:noAutofit/>
          </a:bodyPr>
          <a:lstStyle/>
          <a:p>
            <a:pPr>
              <a:buSzPts val="1800"/>
            </a:pPr>
            <a:r>
              <a:rPr lang="en-US" sz="1350">
                <a:latin typeface="Quattrocento Sans"/>
                <a:ea typeface="Quattrocento Sans"/>
                <a:cs typeface="Quattrocento Sans"/>
                <a:sym typeface="Quattrocento Sans"/>
              </a:rPr>
              <a:t>Deep/End-to-End Learning [ 2012 : now ]</a:t>
            </a:r>
            <a:endParaRPr sz="1050"/>
          </a:p>
        </p:txBody>
      </p:sp>
      <p:sp>
        <p:nvSpPr>
          <p:cNvPr id="735" name="Shape 735"/>
          <p:cNvSpPr/>
          <p:nvPr/>
        </p:nvSpPr>
        <p:spPr>
          <a:xfrm>
            <a:off x="3461286" y="3112640"/>
            <a:ext cx="882037" cy="71972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FFFFF"/>
              </a:buClr>
              <a:buSzPts val="1800"/>
            </a:pPr>
            <a:r>
              <a:rPr lang="en-US" sz="1350">
                <a:solidFill>
                  <a:srgbClr val="FFFFFF"/>
                </a:solidFill>
                <a:latin typeface="Quattrocento Sans"/>
                <a:ea typeface="Quattrocento Sans"/>
                <a:cs typeface="Quattrocento Sans"/>
                <a:sym typeface="Quattrocento Sans"/>
              </a:rPr>
              <a:t>Model/ Mapping</a:t>
            </a:r>
            <a:endParaRPr sz="1050"/>
          </a:p>
        </p:txBody>
      </p:sp>
      <p:sp>
        <p:nvSpPr>
          <p:cNvPr id="736" name="Shape 736"/>
          <p:cNvSpPr/>
          <p:nvPr/>
        </p:nvSpPr>
        <p:spPr>
          <a:xfrm>
            <a:off x="2212169" y="3112592"/>
            <a:ext cx="1113483" cy="719727"/>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69" tIns="34275" rIns="68569" bIns="34275" anchor="ctr" anchorCtr="0">
            <a:noAutofit/>
          </a:bodyPr>
          <a:lstStyle/>
          <a:p>
            <a:pPr algn="ctr">
              <a:buClr>
                <a:srgbClr val="FFFFFF"/>
              </a:buClr>
              <a:buSzPts val="1800"/>
            </a:pPr>
            <a:r>
              <a:rPr lang="en-US" sz="1350">
                <a:solidFill>
                  <a:srgbClr val="FFFFFF"/>
                </a:solidFill>
                <a:latin typeface="Quattrocento Sans"/>
                <a:ea typeface="Quattrocento Sans"/>
                <a:cs typeface="Quattrocento Sans"/>
                <a:sym typeface="Quattrocento Sans"/>
              </a:rPr>
              <a:t>Complex Features</a:t>
            </a:r>
            <a:endParaRPr sz="1050"/>
          </a:p>
        </p:txBody>
      </p:sp>
      <p:cxnSp>
        <p:nvCxnSpPr>
          <p:cNvPr id="737" name="Shape 737"/>
          <p:cNvCxnSpPr>
            <a:stCxn id="723" idx="3"/>
            <a:endCxn id="724" idx="1"/>
          </p:cNvCxnSpPr>
          <p:nvPr/>
        </p:nvCxnSpPr>
        <p:spPr>
          <a:xfrm rot="10800000" flipH="1">
            <a:off x="1005767" y="1939440"/>
            <a:ext cx="144900" cy="2475"/>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2432525" y="1937956"/>
            <a:ext cx="139950" cy="1575"/>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3854341" y="1937867"/>
            <a:ext cx="132075"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76101" y="2614515"/>
            <a:ext cx="9036804"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795419" y="3472456"/>
            <a:ext cx="14445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053260" y="3472456"/>
            <a:ext cx="15885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3325652" y="3472456"/>
            <a:ext cx="135675"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4343323" y="3470029"/>
            <a:ext cx="143100" cy="2475"/>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269489" y="4336067"/>
            <a:ext cx="8624477" cy="553998"/>
          </a:xfrm>
          <a:prstGeom prst="rect">
            <a:avLst/>
          </a:prstGeom>
          <a:noFill/>
          <a:ln>
            <a:solidFill>
              <a:schemeClr val="tx1"/>
            </a:solidFill>
          </a:ln>
        </p:spPr>
        <p:txBody>
          <a:bodyPr wrap="none" rtlCol="0">
            <a:spAutoFit/>
          </a:bodyPr>
          <a:lstStyle/>
          <a:p>
            <a:r>
              <a:rPr lang="en-US" sz="1500" dirty="0"/>
              <a:t>Machine learning workflow shifts from engineering features for “shallow” models</a:t>
            </a:r>
          </a:p>
          <a:p>
            <a:r>
              <a:rPr lang="en-US" sz="1500" dirty="0"/>
              <a:t>to architecting deep learning models with the ability to learn hierarchical representations of features</a:t>
            </a:r>
          </a:p>
        </p:txBody>
      </p:sp>
    </p:spTree>
    <p:extLst>
      <p:ext uri="{BB962C8B-B14F-4D97-AF65-F5344CB8AC3E}">
        <p14:creationId xmlns:p14="http://schemas.microsoft.com/office/powerpoint/2010/main" val="179316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RNNs + Attention</a:t>
            </a:r>
            <a:br>
              <a:rPr lang="en-US" dirty="0"/>
            </a:br>
            <a:endParaRPr lang="en-US" dirty="0"/>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282075"/>
            <a:ext cx="8277664" cy="3416400"/>
          </a:xfrm>
        </p:spPr>
        <p:txBody>
          <a:bodyPr/>
          <a:lstStyle/>
          <a:p>
            <a:r>
              <a:rPr lang="en-US" dirty="0"/>
              <a:t>Enabled better translations, but: computations are inherently sequential and could not be parallelized across the input sequence.</a:t>
            </a:r>
          </a:p>
          <a:p>
            <a:r>
              <a:rPr lang="en-US" dirty="0"/>
              <a:t>Limits scalability.</a:t>
            </a:r>
          </a:p>
          <a:p>
            <a:endParaRPr lang="en-US" dirty="0"/>
          </a:p>
          <a:p>
            <a:pPr marL="114300" indent="0">
              <a:buNone/>
            </a:pPr>
            <a:r>
              <a:rPr lang="en-US" dirty="0"/>
              <a:t>With the </a:t>
            </a:r>
            <a:r>
              <a:rPr lang="en-US" b="1" dirty="0"/>
              <a:t>transformer</a:t>
            </a:r>
            <a:r>
              <a:rPr lang="en-US" dirty="0"/>
              <a:t>, a new modeling paradigm was introduced: </a:t>
            </a:r>
            <a:r>
              <a:rPr lang="en-US" b="1" dirty="0"/>
              <a:t>dispense with recurrence altogether</a:t>
            </a:r>
            <a:r>
              <a:rPr lang="en-US" dirty="0"/>
              <a:t>, and instead rely entirely on a special form of attention called </a:t>
            </a:r>
            <a:r>
              <a:rPr lang="en-US" i="1" dirty="0"/>
              <a:t>self-attention</a:t>
            </a:r>
            <a:r>
              <a:rPr lang="en-US" dirty="0"/>
              <a:t>. </a:t>
            </a:r>
          </a:p>
        </p:txBody>
      </p:sp>
    </p:spTree>
    <p:extLst>
      <p:ext uri="{BB962C8B-B14F-4D97-AF65-F5344CB8AC3E}">
        <p14:creationId xmlns:p14="http://schemas.microsoft.com/office/powerpoint/2010/main" val="41775627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462877" y="719698"/>
            <a:ext cx="6736905" cy="4113847"/>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2381250" y="3085288"/>
            <a:ext cx="4381500" cy="1452918"/>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Trainable feature transform</a:t>
              </a:r>
              <a:endParaRPr sz="1167"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Trainable feature transform</a:t>
              </a:r>
              <a:endParaRPr sz="1167"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Trainable feature transform</a:t>
              </a:r>
              <a:endParaRPr sz="1167"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Trainable feature transform</a:t>
              </a:r>
              <a:endParaRPr sz="1167"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5730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462878" y="1111251"/>
            <a:ext cx="6665122" cy="3722294"/>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206500" y="4816899"/>
            <a:ext cx="6562605" cy="140936"/>
          </a:xfrm>
          <a:prstGeom prst="rect">
            <a:avLst/>
          </a:prstGeom>
        </p:spPr>
        <p:txBody>
          <a:bodyPr vert="horz" wrap="square" lIns="0" tIns="0" rIns="0" bIns="0" rtlCol="0">
            <a:spAutoFit/>
          </a:bodyPr>
          <a:lstStyle/>
          <a:p>
            <a:pPr marL="8640"/>
            <a:r>
              <a:rPr sz="916" spc="14" dirty="0">
                <a:latin typeface="+mj-lt"/>
                <a:cs typeface="Arial" panose="020B0604020202020204" pitchFamily="34" charset="0"/>
              </a:rPr>
              <a:t>Feature</a:t>
            </a:r>
            <a:r>
              <a:rPr sz="916" spc="-35" dirty="0">
                <a:latin typeface="+mj-lt"/>
                <a:cs typeface="Arial" panose="020B0604020202020204" pitchFamily="34" charset="0"/>
              </a:rPr>
              <a:t> </a:t>
            </a:r>
            <a:r>
              <a:rPr sz="916" spc="35" dirty="0">
                <a:latin typeface="+mj-lt"/>
                <a:cs typeface="Arial" panose="020B0604020202020204" pitchFamily="34" charset="0"/>
              </a:rPr>
              <a:t>visualization</a:t>
            </a:r>
            <a:r>
              <a:rPr sz="916" spc="-24" dirty="0">
                <a:latin typeface="+mj-lt"/>
                <a:cs typeface="Arial" panose="020B0604020202020204" pitchFamily="34" charset="0"/>
              </a:rPr>
              <a:t> </a:t>
            </a:r>
            <a:r>
              <a:rPr sz="916" spc="24" dirty="0">
                <a:latin typeface="+mj-lt"/>
                <a:cs typeface="Arial" panose="020B0604020202020204" pitchFamily="34" charset="0"/>
              </a:rPr>
              <a:t>of</a:t>
            </a:r>
            <a:r>
              <a:rPr sz="916" spc="-28" dirty="0">
                <a:latin typeface="+mj-lt"/>
                <a:cs typeface="Arial" panose="020B0604020202020204" pitchFamily="34" charset="0"/>
              </a:rPr>
              <a:t> </a:t>
            </a:r>
            <a:r>
              <a:rPr sz="916" spc="28" dirty="0">
                <a:latin typeface="+mj-lt"/>
                <a:cs typeface="Arial" panose="020B0604020202020204" pitchFamily="34" charset="0"/>
              </a:rPr>
              <a:t>convolutional</a:t>
            </a:r>
            <a:r>
              <a:rPr sz="916" spc="-24" dirty="0">
                <a:latin typeface="+mj-lt"/>
                <a:cs typeface="Arial" panose="020B0604020202020204" pitchFamily="34" charset="0"/>
              </a:rPr>
              <a:t> </a:t>
            </a:r>
            <a:r>
              <a:rPr sz="916" spc="35" dirty="0">
                <a:latin typeface="+mj-lt"/>
                <a:cs typeface="Arial" panose="020B0604020202020204" pitchFamily="34" charset="0"/>
              </a:rPr>
              <a:t>net</a:t>
            </a:r>
            <a:r>
              <a:rPr sz="916" spc="-28" dirty="0">
                <a:latin typeface="+mj-lt"/>
                <a:cs typeface="Arial" panose="020B0604020202020204" pitchFamily="34" charset="0"/>
              </a:rPr>
              <a:t> </a:t>
            </a:r>
            <a:r>
              <a:rPr sz="916" spc="24" dirty="0">
                <a:latin typeface="+mj-lt"/>
                <a:cs typeface="Arial" panose="020B0604020202020204" pitchFamily="34" charset="0"/>
              </a:rPr>
              <a:t>trained</a:t>
            </a:r>
            <a:r>
              <a:rPr sz="916" spc="-28" dirty="0">
                <a:latin typeface="+mj-lt"/>
                <a:cs typeface="Arial" panose="020B0604020202020204" pitchFamily="34" charset="0"/>
              </a:rPr>
              <a:t> </a:t>
            </a:r>
            <a:r>
              <a:rPr sz="916" spc="14" dirty="0">
                <a:latin typeface="+mj-lt"/>
                <a:cs typeface="Arial" panose="020B0604020202020204" pitchFamily="34" charset="0"/>
              </a:rPr>
              <a:t>on</a:t>
            </a:r>
            <a:r>
              <a:rPr sz="916" spc="-24" dirty="0">
                <a:latin typeface="+mj-lt"/>
                <a:cs typeface="Arial" panose="020B0604020202020204" pitchFamily="34" charset="0"/>
              </a:rPr>
              <a:t> </a:t>
            </a:r>
            <a:r>
              <a:rPr sz="916" spc="35" dirty="0">
                <a:latin typeface="+mj-lt"/>
                <a:cs typeface="Arial" panose="020B0604020202020204" pitchFamily="34" charset="0"/>
              </a:rPr>
              <a:t>ImageNet</a:t>
            </a:r>
            <a:r>
              <a:rPr sz="916" spc="-28" dirty="0">
                <a:latin typeface="+mj-lt"/>
                <a:cs typeface="Arial" panose="020B0604020202020204" pitchFamily="34" charset="0"/>
              </a:rPr>
              <a:t> </a:t>
            </a:r>
            <a:r>
              <a:rPr sz="916" spc="20" dirty="0">
                <a:latin typeface="+mj-lt"/>
                <a:cs typeface="Arial" panose="020B0604020202020204" pitchFamily="34" charset="0"/>
              </a:rPr>
              <a:t>from</a:t>
            </a:r>
            <a:r>
              <a:rPr sz="916" spc="-20" dirty="0">
                <a:latin typeface="+mj-lt"/>
                <a:cs typeface="Arial" panose="020B0604020202020204" pitchFamily="34" charset="0"/>
              </a:rPr>
              <a:t> </a:t>
            </a:r>
            <a:r>
              <a:rPr sz="916" spc="38" dirty="0">
                <a:latin typeface="+mj-lt"/>
                <a:cs typeface="Arial" panose="020B0604020202020204" pitchFamily="34" charset="0"/>
              </a:rPr>
              <a:t>[Zeiler</a:t>
            </a:r>
            <a:r>
              <a:rPr sz="916" spc="-24" dirty="0">
                <a:latin typeface="+mj-lt"/>
                <a:cs typeface="Arial" panose="020B0604020202020204" pitchFamily="34" charset="0"/>
              </a:rPr>
              <a:t> </a:t>
            </a:r>
            <a:r>
              <a:rPr sz="916" spc="44" dirty="0">
                <a:latin typeface="+mj-lt"/>
                <a:cs typeface="Arial" panose="020B0604020202020204" pitchFamily="34" charset="0"/>
              </a:rPr>
              <a:t>&amp;</a:t>
            </a:r>
            <a:r>
              <a:rPr sz="916" spc="-24" dirty="0">
                <a:latin typeface="+mj-lt"/>
                <a:cs typeface="Arial" panose="020B0604020202020204" pitchFamily="34" charset="0"/>
              </a:rPr>
              <a:t> </a:t>
            </a:r>
            <a:r>
              <a:rPr sz="916" spc="14" dirty="0">
                <a:latin typeface="+mj-lt"/>
                <a:cs typeface="Arial" panose="020B0604020202020204" pitchFamily="34" charset="0"/>
              </a:rPr>
              <a:t>Fergus</a:t>
            </a:r>
            <a:r>
              <a:rPr sz="916" spc="-28" dirty="0">
                <a:latin typeface="+mj-lt"/>
                <a:cs typeface="Arial" panose="020B0604020202020204" pitchFamily="34" charset="0"/>
              </a:rPr>
              <a:t> </a:t>
            </a:r>
            <a:r>
              <a:rPr sz="916" spc="102" dirty="0">
                <a:latin typeface="+mj-lt"/>
                <a:cs typeface="Arial" panose="020B0604020202020204" pitchFamily="34" charset="0"/>
              </a:rPr>
              <a:t>2013]</a:t>
            </a:r>
            <a:endParaRPr sz="916" dirty="0">
              <a:latin typeface="+mj-lt"/>
              <a:cs typeface="Arial" panose="020B0604020202020204" pitchFamily="34" charset="0"/>
            </a:endParaRPr>
          </a:p>
        </p:txBody>
      </p:sp>
      <p:cxnSp>
        <p:nvCxnSpPr>
          <p:cNvPr id="50" name="Straight Arrow Connector 49"/>
          <p:cNvCxnSpPr/>
          <p:nvPr/>
        </p:nvCxnSpPr>
        <p:spPr>
          <a:xfrm>
            <a:off x="2741910" y="1976172"/>
            <a:ext cx="25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3023301" y="1597973"/>
            <a:ext cx="944918" cy="80011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Low-level feature</a:t>
            </a:r>
            <a:endParaRPr sz="1167" dirty="0">
              <a:solidFill>
                <a:schemeClr val="bg1"/>
              </a:solidFill>
            </a:endParaRPr>
          </a:p>
        </p:txBody>
      </p:sp>
      <p:sp>
        <p:nvSpPr>
          <p:cNvPr id="53" name="object 20"/>
          <p:cNvSpPr/>
          <p:nvPr/>
        </p:nvSpPr>
        <p:spPr>
          <a:xfrm>
            <a:off x="6858001"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Trainable classifier</a:t>
            </a:r>
            <a:endParaRPr sz="1167" dirty="0">
              <a:solidFill>
                <a:schemeClr val="bg1"/>
              </a:solidFill>
            </a:endParaRPr>
          </a:p>
        </p:txBody>
      </p:sp>
      <p:sp>
        <p:nvSpPr>
          <p:cNvPr id="54" name="object 20"/>
          <p:cNvSpPr/>
          <p:nvPr/>
        </p:nvSpPr>
        <p:spPr>
          <a:xfrm>
            <a:off x="5579767"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High-level feature</a:t>
            </a:r>
            <a:endParaRPr sz="1167" dirty="0">
              <a:solidFill>
                <a:schemeClr val="bg1"/>
              </a:solidFill>
            </a:endParaRPr>
          </a:p>
        </p:txBody>
      </p:sp>
      <p:cxnSp>
        <p:nvCxnSpPr>
          <p:cNvPr id="55" name="Straight Arrow Connector 54"/>
          <p:cNvCxnSpPr/>
          <p:nvPr/>
        </p:nvCxnSpPr>
        <p:spPr>
          <a:xfrm>
            <a:off x="393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20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7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675919" y="1976172"/>
            <a:ext cx="25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4301534"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167" dirty="0">
                <a:solidFill>
                  <a:schemeClr val="bg1"/>
                </a:solidFill>
              </a:rPr>
              <a:t>Mid-level feature</a:t>
            </a:r>
            <a:endParaRPr sz="1167" dirty="0">
              <a:solidFill>
                <a:schemeClr val="bg1"/>
              </a:solidFill>
            </a:endParaRPr>
          </a:p>
        </p:txBody>
      </p:sp>
      <p:sp>
        <p:nvSpPr>
          <p:cNvPr id="20" name="object 20"/>
          <p:cNvSpPr/>
          <p:nvPr/>
        </p:nvSpPr>
        <p:spPr>
          <a:xfrm>
            <a:off x="1576591" y="1571467"/>
            <a:ext cx="1280909" cy="829011"/>
          </a:xfrm>
          <a:prstGeom prst="rect">
            <a:avLst/>
          </a:prstGeom>
          <a:blipFill>
            <a:blip r:embed="rId2" cstate="print"/>
            <a:stretch>
              <a:fillRect/>
            </a:stretch>
          </a:blipFill>
        </p:spPr>
        <p:txBody>
          <a:bodyPr wrap="square" lIns="0" tIns="0" rIns="0" bIns="0" rtlCol="0"/>
          <a:lstStyle/>
          <a:p>
            <a:endParaRPr sz="1167"/>
          </a:p>
        </p:txBody>
      </p:sp>
      <p:cxnSp>
        <p:nvCxnSpPr>
          <p:cNvPr id="61" name="Straight Arrow Connector 60"/>
          <p:cNvCxnSpPr/>
          <p:nvPr/>
        </p:nvCxnSpPr>
        <p:spPr>
          <a:xfrm flipV="1">
            <a:off x="2667001" y="2317750"/>
            <a:ext cx="828759" cy="381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1576591" y="2508250"/>
            <a:ext cx="1833317" cy="2190140"/>
          </a:xfrm>
          <a:prstGeom prst="rect">
            <a:avLst/>
          </a:prstGeom>
          <a:blipFill>
            <a:blip r:embed="rId3" cstate="print"/>
            <a:stretch>
              <a:fillRect/>
            </a:stretch>
          </a:blipFill>
        </p:spPr>
        <p:txBody>
          <a:bodyPr wrap="square" lIns="0" tIns="0" rIns="0" bIns="0" rtlCol="0"/>
          <a:lstStyle/>
          <a:p>
            <a:endParaRPr sz="1167"/>
          </a:p>
        </p:txBody>
      </p:sp>
      <p:cxnSp>
        <p:nvCxnSpPr>
          <p:cNvPr id="62" name="Straight Arrow Connector 61"/>
          <p:cNvCxnSpPr/>
          <p:nvPr/>
        </p:nvCxnSpPr>
        <p:spPr>
          <a:xfrm flipV="1">
            <a:off x="4795439" y="2254250"/>
            <a:ext cx="0" cy="54294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3655675" y="2516030"/>
            <a:ext cx="1848683" cy="2187062"/>
          </a:xfrm>
          <a:prstGeom prst="rect">
            <a:avLst/>
          </a:prstGeom>
          <a:blipFill>
            <a:blip r:embed="rId4" cstate="print"/>
            <a:stretch>
              <a:fillRect/>
            </a:stretch>
          </a:blipFill>
        </p:spPr>
        <p:txBody>
          <a:bodyPr wrap="square" lIns="0" tIns="0" rIns="0" bIns="0" rtlCol="0"/>
          <a:lstStyle/>
          <a:p>
            <a:endParaRPr sz="1167"/>
          </a:p>
        </p:txBody>
      </p:sp>
      <p:cxnSp>
        <p:nvCxnSpPr>
          <p:cNvPr id="65" name="Straight Arrow Connector 64"/>
          <p:cNvCxnSpPr/>
          <p:nvPr/>
        </p:nvCxnSpPr>
        <p:spPr>
          <a:xfrm flipH="1" flipV="1">
            <a:off x="6032500" y="2272187"/>
            <a:ext cx="659805" cy="52500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5750125" y="2508251"/>
            <a:ext cx="1804887" cy="2193984"/>
          </a:xfrm>
          <a:prstGeom prst="rect">
            <a:avLst/>
          </a:prstGeom>
          <a:blipFill>
            <a:blip r:embed="rId5" cstate="print"/>
            <a:stretch>
              <a:fillRect/>
            </a:stretch>
          </a:blipFill>
        </p:spPr>
        <p:txBody>
          <a:bodyPr wrap="square" lIns="0" tIns="0" rIns="0" bIns="0" rtlCol="0"/>
          <a:lstStyle/>
          <a:p>
            <a:endParaRPr sz="1167"/>
          </a:p>
        </p:txBody>
      </p:sp>
    </p:spTree>
    <p:extLst>
      <p:ext uri="{BB962C8B-B14F-4D97-AF65-F5344CB8AC3E}">
        <p14:creationId xmlns:p14="http://schemas.microsoft.com/office/powerpoint/2010/main" val="15313594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EMBEDDINGS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9704250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Representing words as discrete symbols</a:t>
            </a:r>
          </a:p>
        </p:txBody>
      </p:sp>
      <p:pic>
        <p:nvPicPr>
          <p:cNvPr id="6" name="Picture 5">
            <a:extLst>
              <a:ext uri="{FF2B5EF4-FFF2-40B4-BE49-F238E27FC236}">
                <a16:creationId xmlns:a16="http://schemas.microsoft.com/office/drawing/2014/main" id="{426E91FD-2A9D-904B-8D64-2ECF6E469A1E}"/>
              </a:ext>
            </a:extLst>
          </p:cNvPr>
          <p:cNvPicPr>
            <a:picLocks noChangeAspect="1"/>
          </p:cNvPicPr>
          <p:nvPr/>
        </p:nvPicPr>
        <p:blipFill>
          <a:blip r:embed="rId2"/>
          <a:stretch>
            <a:fillRect/>
          </a:stretch>
        </p:blipFill>
        <p:spPr>
          <a:xfrm>
            <a:off x="1447800" y="1224392"/>
            <a:ext cx="6248400" cy="3225800"/>
          </a:xfrm>
          <a:prstGeom prst="rect">
            <a:avLst/>
          </a:prstGeom>
        </p:spPr>
      </p:pic>
    </p:spTree>
    <p:extLst>
      <p:ext uri="{BB962C8B-B14F-4D97-AF65-F5344CB8AC3E}">
        <p14:creationId xmlns:p14="http://schemas.microsoft.com/office/powerpoint/2010/main" val="2972474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Problems with words as discrete symbols</a:t>
            </a:r>
          </a:p>
        </p:txBody>
      </p:sp>
      <p:pic>
        <p:nvPicPr>
          <p:cNvPr id="3" name="Picture 2">
            <a:extLst>
              <a:ext uri="{FF2B5EF4-FFF2-40B4-BE49-F238E27FC236}">
                <a16:creationId xmlns:a16="http://schemas.microsoft.com/office/drawing/2014/main" id="{8DC20E40-C282-7043-BB3A-DD1E0DA9FC84}"/>
              </a:ext>
            </a:extLst>
          </p:cNvPr>
          <p:cNvPicPr>
            <a:picLocks noChangeAspect="1"/>
          </p:cNvPicPr>
          <p:nvPr/>
        </p:nvPicPr>
        <p:blipFill>
          <a:blip r:embed="rId2"/>
          <a:stretch>
            <a:fillRect/>
          </a:stretch>
        </p:blipFill>
        <p:spPr>
          <a:xfrm>
            <a:off x="673100" y="1225550"/>
            <a:ext cx="7797800" cy="2692400"/>
          </a:xfrm>
          <a:prstGeom prst="rect">
            <a:avLst/>
          </a:prstGeom>
        </p:spPr>
      </p:pic>
    </p:spTree>
    <p:extLst>
      <p:ext uri="{BB962C8B-B14F-4D97-AF65-F5344CB8AC3E}">
        <p14:creationId xmlns:p14="http://schemas.microsoft.com/office/powerpoint/2010/main" val="295833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Problems with words as discrete symbols</a:t>
            </a:r>
          </a:p>
        </p:txBody>
      </p:sp>
      <p:pic>
        <p:nvPicPr>
          <p:cNvPr id="4" name="Picture 3">
            <a:extLst>
              <a:ext uri="{FF2B5EF4-FFF2-40B4-BE49-F238E27FC236}">
                <a16:creationId xmlns:a16="http://schemas.microsoft.com/office/drawing/2014/main" id="{D408B935-5539-DF4E-829B-CE30EAF5F976}"/>
              </a:ext>
            </a:extLst>
          </p:cNvPr>
          <p:cNvPicPr>
            <a:picLocks noChangeAspect="1"/>
          </p:cNvPicPr>
          <p:nvPr/>
        </p:nvPicPr>
        <p:blipFill>
          <a:blip r:embed="rId2"/>
          <a:stretch>
            <a:fillRect/>
          </a:stretch>
        </p:blipFill>
        <p:spPr>
          <a:xfrm>
            <a:off x="2088662" y="1041888"/>
            <a:ext cx="4826000" cy="685800"/>
          </a:xfrm>
          <a:prstGeom prst="rect">
            <a:avLst/>
          </a:prstGeom>
          <a:ln>
            <a:solidFill>
              <a:srgbClr val="7030A0"/>
            </a:solidFill>
          </a:ln>
        </p:spPr>
      </p:pic>
      <p:pic>
        <p:nvPicPr>
          <p:cNvPr id="5" name="Picture 4">
            <a:extLst>
              <a:ext uri="{FF2B5EF4-FFF2-40B4-BE49-F238E27FC236}">
                <a16:creationId xmlns:a16="http://schemas.microsoft.com/office/drawing/2014/main" id="{5B5EAD6C-040A-3A47-9590-707AAA915C65}"/>
              </a:ext>
            </a:extLst>
          </p:cNvPr>
          <p:cNvPicPr>
            <a:picLocks noChangeAspect="1"/>
          </p:cNvPicPr>
          <p:nvPr/>
        </p:nvPicPr>
        <p:blipFill>
          <a:blip r:embed="rId3"/>
          <a:stretch>
            <a:fillRect/>
          </a:stretch>
        </p:blipFill>
        <p:spPr>
          <a:xfrm>
            <a:off x="1428262" y="1747784"/>
            <a:ext cx="6146800" cy="3314700"/>
          </a:xfrm>
          <a:prstGeom prst="rect">
            <a:avLst/>
          </a:prstGeom>
        </p:spPr>
      </p:pic>
      <p:pic>
        <p:nvPicPr>
          <p:cNvPr id="6" name="Picture 5">
            <a:extLst>
              <a:ext uri="{FF2B5EF4-FFF2-40B4-BE49-F238E27FC236}">
                <a16:creationId xmlns:a16="http://schemas.microsoft.com/office/drawing/2014/main" id="{1EB970F3-B0A9-AB4F-9B55-F758F69741B6}"/>
              </a:ext>
            </a:extLst>
          </p:cNvPr>
          <p:cNvPicPr>
            <a:picLocks noChangeAspect="1"/>
          </p:cNvPicPr>
          <p:nvPr/>
        </p:nvPicPr>
        <p:blipFill>
          <a:blip r:embed="rId4"/>
          <a:stretch>
            <a:fillRect/>
          </a:stretch>
        </p:blipFill>
        <p:spPr>
          <a:xfrm>
            <a:off x="7715738" y="975828"/>
            <a:ext cx="1206500" cy="1244600"/>
          </a:xfrm>
          <a:prstGeom prst="rect">
            <a:avLst/>
          </a:prstGeom>
        </p:spPr>
      </p:pic>
    </p:spTree>
    <p:extLst>
      <p:ext uri="{BB962C8B-B14F-4D97-AF65-F5344CB8AC3E}">
        <p14:creationId xmlns:p14="http://schemas.microsoft.com/office/powerpoint/2010/main" val="1523184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vectors (embeddings)</a:t>
            </a:r>
          </a:p>
        </p:txBody>
      </p:sp>
      <p:pic>
        <p:nvPicPr>
          <p:cNvPr id="3" name="Picture 2">
            <a:extLst>
              <a:ext uri="{FF2B5EF4-FFF2-40B4-BE49-F238E27FC236}">
                <a16:creationId xmlns:a16="http://schemas.microsoft.com/office/drawing/2014/main" id="{63D4BFDE-2928-5C4A-8762-FFC1739FE6ED}"/>
              </a:ext>
            </a:extLst>
          </p:cNvPr>
          <p:cNvPicPr>
            <a:picLocks noChangeAspect="1"/>
          </p:cNvPicPr>
          <p:nvPr/>
        </p:nvPicPr>
        <p:blipFill>
          <a:blip r:embed="rId2"/>
          <a:stretch>
            <a:fillRect/>
          </a:stretch>
        </p:blipFill>
        <p:spPr>
          <a:xfrm>
            <a:off x="3657600" y="1516530"/>
            <a:ext cx="1828800" cy="2311400"/>
          </a:xfrm>
          <a:prstGeom prst="rect">
            <a:avLst/>
          </a:prstGeom>
        </p:spPr>
      </p:pic>
      <p:sp>
        <p:nvSpPr>
          <p:cNvPr id="7" name="TextBox 6">
            <a:extLst>
              <a:ext uri="{FF2B5EF4-FFF2-40B4-BE49-F238E27FC236}">
                <a16:creationId xmlns:a16="http://schemas.microsoft.com/office/drawing/2014/main" id="{0109040E-062D-A04F-BBF5-AFAF7D0B0496}"/>
              </a:ext>
            </a:extLst>
          </p:cNvPr>
          <p:cNvSpPr txBox="1"/>
          <p:nvPr/>
        </p:nvSpPr>
        <p:spPr>
          <a:xfrm>
            <a:off x="3125038" y="2417861"/>
            <a:ext cx="383438" cy="307777"/>
          </a:xfrm>
          <a:prstGeom prst="rect">
            <a:avLst/>
          </a:prstGeom>
          <a:noFill/>
        </p:spPr>
        <p:txBody>
          <a:bodyPr wrap="none" rtlCol="0">
            <a:spAutoFit/>
          </a:bodyPr>
          <a:lstStyle/>
          <a:p>
            <a:r>
              <a:rPr lang="en-US" dirty="0"/>
              <a:t>MI</a:t>
            </a:r>
          </a:p>
        </p:txBody>
      </p:sp>
      <p:sp>
        <p:nvSpPr>
          <p:cNvPr id="8" name="TextBox 7">
            <a:extLst>
              <a:ext uri="{FF2B5EF4-FFF2-40B4-BE49-F238E27FC236}">
                <a16:creationId xmlns:a16="http://schemas.microsoft.com/office/drawing/2014/main" id="{B8B45D77-85F4-E245-B7CC-A652B94D21FB}"/>
              </a:ext>
            </a:extLst>
          </p:cNvPr>
          <p:cNvSpPr txBox="1"/>
          <p:nvPr/>
        </p:nvSpPr>
        <p:spPr>
          <a:xfrm>
            <a:off x="723482" y="1043521"/>
            <a:ext cx="7345345" cy="523220"/>
          </a:xfrm>
          <a:prstGeom prst="rect">
            <a:avLst/>
          </a:prstGeom>
          <a:noFill/>
        </p:spPr>
        <p:txBody>
          <a:bodyPr wrap="square" rtlCol="0">
            <a:spAutoFit/>
          </a:bodyPr>
          <a:lstStyle/>
          <a:p>
            <a:r>
              <a:rPr lang="en-US" dirty="0"/>
              <a:t>Build a dense vector for each word, chosen so that it is similar to vectors of words that appear in similar contexts</a:t>
            </a:r>
          </a:p>
        </p:txBody>
      </p:sp>
    </p:spTree>
    <p:extLst>
      <p:ext uri="{BB962C8B-B14F-4D97-AF65-F5344CB8AC3E}">
        <p14:creationId xmlns:p14="http://schemas.microsoft.com/office/powerpoint/2010/main" val="3022110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WORKING WITH TEXT</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147864"/>
            <a:ext cx="8290500" cy="3703664"/>
          </a:xfrm>
        </p:spPr>
        <p:txBody>
          <a:bodyPr/>
          <a:lstStyle/>
          <a:p>
            <a:r>
              <a:rPr lang="en-US" dirty="0"/>
              <a:t>Neural networks don’t take raw text as input. Only numeric tensors.</a:t>
            </a:r>
          </a:p>
          <a:p>
            <a:r>
              <a:rPr lang="en-US" i="1" dirty="0">
                <a:solidFill>
                  <a:srgbClr val="7030A0"/>
                </a:solidFill>
              </a:rPr>
              <a:t>Vectorizing </a:t>
            </a:r>
            <a:r>
              <a:rPr lang="en-US" dirty="0">
                <a:solidFill>
                  <a:srgbClr val="7030A0"/>
                </a:solidFill>
              </a:rPr>
              <a:t>text </a:t>
            </a:r>
            <a:r>
              <a:rPr lang="en-US" dirty="0"/>
              <a:t>is the process of transforming text into numeric tensors. This can be done in multiple ways: </a:t>
            </a:r>
          </a:p>
          <a:p>
            <a:pPr lvl="1"/>
            <a:r>
              <a:rPr lang="en-US" b="1" dirty="0"/>
              <a:t>Segment text into words, and transform each word into a vector. </a:t>
            </a:r>
          </a:p>
          <a:p>
            <a:pPr lvl="1"/>
            <a:r>
              <a:rPr lang="en-US" dirty="0"/>
              <a:t>Segment text into characters, and transform each character into a vector. </a:t>
            </a:r>
          </a:p>
          <a:p>
            <a:pPr lvl="1"/>
            <a:r>
              <a:rPr lang="en-US" dirty="0"/>
              <a:t>Extract n-grams of words or characters, and transform each n-gram into a vector. </a:t>
            </a:r>
          </a:p>
          <a:p>
            <a:r>
              <a:rPr lang="en-US" dirty="0"/>
              <a:t>Apply categorical transformation:</a:t>
            </a:r>
          </a:p>
          <a:p>
            <a:pPr lvl="1"/>
            <a:r>
              <a:rPr lang="en-US" dirty="0"/>
              <a:t>One-hot encoding</a:t>
            </a:r>
          </a:p>
          <a:p>
            <a:pPr lvl="1"/>
            <a:r>
              <a:rPr lang="en-US" dirty="0"/>
              <a:t>Word embedding</a:t>
            </a:r>
          </a:p>
          <a:p>
            <a:endParaRPr lang="en-US" dirty="0"/>
          </a:p>
        </p:txBody>
      </p:sp>
    </p:spTree>
    <p:extLst>
      <p:ext uri="{BB962C8B-B14F-4D97-AF65-F5344CB8AC3E}">
        <p14:creationId xmlns:p14="http://schemas.microsoft.com/office/powerpoint/2010/main" val="3027907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16225591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4203104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 Attention</a:t>
            </a:r>
            <a:br>
              <a:rPr lang="en-US" dirty="0"/>
            </a:br>
            <a:endParaRPr lang="en-US" dirty="0"/>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091156"/>
            <a:ext cx="8520600" cy="3416400"/>
          </a:xfrm>
        </p:spPr>
        <p:txBody>
          <a:bodyPr/>
          <a:lstStyle/>
          <a:p>
            <a:r>
              <a:rPr lang="en-US" dirty="0"/>
              <a:t>Allow attention to operate on all the states in the </a:t>
            </a:r>
            <a:r>
              <a:rPr lang="en-US" i="1" dirty="0"/>
              <a:t>same layer</a:t>
            </a:r>
            <a:r>
              <a:rPr lang="en-US" dirty="0"/>
              <a:t> of the network. </a:t>
            </a:r>
          </a:p>
          <a:p>
            <a:r>
              <a:rPr lang="en-US" dirty="0"/>
              <a:t>Both the encoder and the decoder have their own </a:t>
            </a:r>
            <a:r>
              <a:rPr lang="en-US" i="1" dirty="0"/>
              <a:t>self-attention</a:t>
            </a:r>
            <a:r>
              <a:rPr lang="en-US" dirty="0"/>
              <a:t> mechanisms, whose outputs are fed to feed-forward neural networks (FF NNs). </a:t>
            </a:r>
          </a:p>
          <a:p>
            <a:r>
              <a:rPr lang="en-US" dirty="0"/>
              <a:t>Much faster than recurrent models and paved the way for many of the recent breakthroughs in NLP.</a:t>
            </a:r>
          </a:p>
        </p:txBody>
      </p:sp>
      <p:pic>
        <p:nvPicPr>
          <p:cNvPr id="31746" name="Picture 2" descr="transformer-self-attn">
            <a:extLst>
              <a:ext uri="{FF2B5EF4-FFF2-40B4-BE49-F238E27FC236}">
                <a16:creationId xmlns:a16="http://schemas.microsoft.com/office/drawing/2014/main" id="{0CBCABA9-6156-2F45-8043-BFC777371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34025"/>
            <a:ext cx="7620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5114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15246068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Embeddings: Word2Vec</a:t>
            </a:r>
          </a:p>
        </p:txBody>
      </p:sp>
      <p:sp>
        <p:nvSpPr>
          <p:cNvPr id="3" name="Text Placeholder 2"/>
          <p:cNvSpPr>
            <a:spLocks noGrp="1"/>
          </p:cNvSpPr>
          <p:nvPr>
            <p:ph type="body" idx="1"/>
          </p:nvPr>
        </p:nvSpPr>
        <p:spPr>
          <a:xfrm>
            <a:off x="430625" y="1043464"/>
            <a:ext cx="8474612" cy="3717817"/>
          </a:xfrm>
        </p:spPr>
        <p:txBody>
          <a:bodyPr/>
          <a:lstStyle/>
          <a:p>
            <a:r>
              <a:rPr lang="en-US" sz="1600" b="1" dirty="0"/>
              <a:t>CBOW</a:t>
            </a:r>
            <a:r>
              <a:rPr lang="en-US" sz="1600" dirty="0"/>
              <a:t> model predict missing word (focus word) using context (surrounding words).</a:t>
            </a:r>
          </a:p>
          <a:p>
            <a:r>
              <a:rPr lang="en-US" sz="1600" b="1" dirty="0">
                <a:solidFill>
                  <a:srgbClr val="7030A0"/>
                </a:solidFill>
              </a:rPr>
              <a:t>Skip gram </a:t>
            </a:r>
            <a:r>
              <a:rPr lang="en-US" sz="1600" dirty="0">
                <a:solidFill>
                  <a:srgbClr val="7030A0"/>
                </a:solidFill>
              </a:rPr>
              <a:t>model predicts context based on the word in focus.</a:t>
            </a:r>
          </a:p>
          <a:p>
            <a:r>
              <a:rPr lang="en-US" sz="1600" dirty="0"/>
              <a:t>Context is a fixed number of words to the left and right of the word in focus.</a:t>
            </a:r>
          </a:p>
          <a:p>
            <a:r>
              <a:rPr lang="en-US" sz="1600" dirty="0"/>
              <a:t>Maximize average log probability of context words co-occurring with focus words.</a:t>
            </a:r>
          </a:p>
        </p:txBody>
      </p:sp>
      <p:pic>
        <p:nvPicPr>
          <p:cNvPr id="5" name="Picture 4"/>
          <p:cNvPicPr>
            <a:picLocks noChangeAspect="1"/>
          </p:cNvPicPr>
          <p:nvPr/>
        </p:nvPicPr>
        <p:blipFill>
          <a:blip r:embed="rId2"/>
          <a:stretch>
            <a:fillRect/>
          </a:stretch>
        </p:blipFill>
        <p:spPr>
          <a:xfrm>
            <a:off x="1968298" y="2508256"/>
            <a:ext cx="4758980" cy="2635244"/>
          </a:xfrm>
          <a:prstGeom prst="rect">
            <a:avLst/>
          </a:prstGeom>
        </p:spPr>
      </p:pic>
    </p:spTree>
    <p:extLst>
      <p:ext uri="{BB962C8B-B14F-4D97-AF65-F5344CB8AC3E}">
        <p14:creationId xmlns:p14="http://schemas.microsoft.com/office/powerpoint/2010/main" val="4136715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USING 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8372907" cy="3808007"/>
          </a:xfrm>
        </p:spPr>
        <p:txBody>
          <a:bodyPr/>
          <a:lstStyle/>
          <a:p>
            <a:pPr marL="465646" indent="-342900" fontAlgn="base">
              <a:buAutoNum type="arabicPeriod"/>
            </a:pPr>
            <a:r>
              <a:rPr lang="en-US" dirty="0"/>
              <a:t>Learn an Embedding</a:t>
            </a:r>
          </a:p>
          <a:p>
            <a:pPr fontAlgn="base"/>
            <a:r>
              <a:rPr lang="en-US" b="1" dirty="0">
                <a:solidFill>
                  <a:srgbClr val="7030A0"/>
                </a:solidFill>
              </a:rPr>
              <a:t>Use </a:t>
            </a:r>
            <a:r>
              <a:rPr lang="en-US" b="1" dirty="0" err="1">
                <a:solidFill>
                  <a:srgbClr val="7030A0"/>
                </a:solidFill>
              </a:rPr>
              <a:t>PyTorch</a:t>
            </a:r>
            <a:r>
              <a:rPr lang="en-US" b="1" dirty="0">
                <a:solidFill>
                  <a:srgbClr val="7030A0"/>
                </a:solidFill>
              </a:rPr>
              <a:t>/KERAS embedding layer</a:t>
            </a:r>
          </a:p>
          <a:p>
            <a:pPr marL="122746" indent="0" fontAlgn="base">
              <a:buNone/>
            </a:pPr>
            <a:endParaRPr lang="en-US" dirty="0"/>
          </a:p>
          <a:p>
            <a:pPr marL="122746" indent="0" fontAlgn="base">
              <a:buNone/>
            </a:pPr>
            <a:r>
              <a:rPr lang="en-US" dirty="0"/>
              <a:t>2. Reuse an Embedding</a:t>
            </a:r>
          </a:p>
          <a:p>
            <a:pPr fontAlgn="base"/>
            <a:r>
              <a:rPr lang="en-US" dirty="0"/>
              <a:t>Download re-trained word vectors</a:t>
            </a:r>
          </a:p>
          <a:p>
            <a:pPr lvl="1"/>
            <a:endParaRPr lang="en-US" sz="1466" dirty="0"/>
          </a:p>
        </p:txBody>
      </p:sp>
    </p:spTree>
    <p:extLst>
      <p:ext uri="{BB962C8B-B14F-4D97-AF65-F5344CB8AC3E}">
        <p14:creationId xmlns:p14="http://schemas.microsoft.com/office/powerpoint/2010/main" val="27753214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226028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Perceptron</a:t>
            </a:r>
          </a:p>
        </p:txBody>
      </p:sp>
      <p:pic>
        <p:nvPicPr>
          <p:cNvPr id="4" name="Picture 3"/>
          <p:cNvPicPr>
            <a:picLocks noChangeAspect="1"/>
          </p:cNvPicPr>
          <p:nvPr/>
        </p:nvPicPr>
        <p:blipFill>
          <a:blip r:embed="rId2"/>
          <a:stretch>
            <a:fillRect/>
          </a:stretch>
        </p:blipFill>
        <p:spPr>
          <a:xfrm>
            <a:off x="2114550" y="1371600"/>
            <a:ext cx="4943475" cy="3162300"/>
          </a:xfrm>
          <a:prstGeom prst="rect">
            <a:avLst/>
          </a:prstGeom>
        </p:spPr>
      </p:pic>
    </p:spTree>
    <p:extLst>
      <p:ext uri="{BB962C8B-B14F-4D97-AF65-F5344CB8AC3E}">
        <p14:creationId xmlns:p14="http://schemas.microsoft.com/office/powerpoint/2010/main" val="2006291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CNNs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851595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193789"/>
            <a:ext cx="8313420" cy="492443"/>
          </a:xfrm>
          <a:prstGeom prst="rect">
            <a:avLst/>
          </a:prstGeom>
          <a:noFill/>
          <a:ln>
            <a:noFill/>
          </a:ln>
        </p:spPr>
        <p:txBody>
          <a:bodyPr spcFirstLastPara="1" wrap="square" lIns="76188" tIns="38083" rIns="76188" bIns="38083" anchor="b" anchorCtr="0">
            <a:noAutofit/>
          </a:bodyPr>
          <a:lstStyle/>
          <a:p>
            <a:pPr lvl="0"/>
            <a:r>
              <a:rPr lang="en-US" dirty="0"/>
              <a:t>Convolution Neural Network (CNN)</a:t>
            </a:r>
            <a:endParaRPr dirty="0"/>
          </a:p>
        </p:txBody>
      </p:sp>
      <p:sp>
        <p:nvSpPr>
          <p:cNvPr id="89" name="Shape 89"/>
          <p:cNvSpPr txBox="1">
            <a:spLocks noGrp="1"/>
          </p:cNvSpPr>
          <p:nvPr>
            <p:ph type="body" idx="1"/>
          </p:nvPr>
        </p:nvSpPr>
        <p:spPr>
          <a:xfrm>
            <a:off x="4092775" y="846541"/>
            <a:ext cx="4872365" cy="3997715"/>
          </a:xfrm>
          <a:prstGeom prst="rect">
            <a:avLst/>
          </a:prstGeom>
          <a:noFill/>
          <a:ln>
            <a:noFill/>
          </a:ln>
        </p:spPr>
        <p:txBody>
          <a:bodyPr spcFirstLastPara="1" wrap="square" lIns="76188" tIns="38083" rIns="76188" bIns="38083" anchor="t" anchorCtr="0">
            <a:noAutofit/>
          </a:bodyPr>
          <a:lstStyle/>
          <a:p>
            <a:pPr marL="285739" indent="-285739">
              <a:spcBef>
                <a:spcPts val="1500"/>
              </a:spcBef>
            </a:pPr>
            <a:r>
              <a:rPr lang="en-US" dirty="0"/>
              <a:t>A CNN is made up of Layers: convolution, pooling, fully connected. </a:t>
            </a:r>
          </a:p>
          <a:p>
            <a:pPr marL="285739" indent="-285739">
              <a:spcBef>
                <a:spcPts val="1500"/>
              </a:spcBef>
            </a:pPr>
            <a:r>
              <a:rPr lang="en-US" dirty="0"/>
              <a:t>Each layer transforms an input 3D volume to an output 3D volume.</a:t>
            </a:r>
          </a:p>
          <a:p>
            <a:pPr marL="285739" indent="-285739">
              <a:spcBef>
                <a:spcPts val="1500"/>
              </a:spcBef>
            </a:pPr>
            <a:r>
              <a:rPr lang="en-US" dirty="0"/>
              <a:t>Learns local parameters in input space using a stack of (e.g., 3x3) convolution filters </a:t>
            </a:r>
          </a:p>
          <a:p>
            <a:pPr marL="285739" indent="-285739">
              <a:spcBef>
                <a:spcPts val="1500"/>
              </a:spcBef>
            </a:pPr>
            <a:r>
              <a:rPr lang="en-US" dirty="0"/>
              <a:t>The patterns the filters learn are translation invariant.</a:t>
            </a:r>
          </a:p>
          <a:p>
            <a:pPr marL="285739" indent="-285739">
              <a:spcBef>
                <a:spcPts val="1500"/>
              </a:spcBef>
            </a:pPr>
            <a:r>
              <a:rPr lang="en-US" dirty="0"/>
              <a:t>Learn spatial hierarchies of patterns by adding conv. and pooling layers. E.g., edges,  shapes, motifs.</a:t>
            </a:r>
          </a:p>
        </p:txBody>
      </p:sp>
      <p:pic>
        <p:nvPicPr>
          <p:cNvPr id="2" name="Picture 1"/>
          <p:cNvPicPr>
            <a:picLocks noChangeAspect="1"/>
          </p:cNvPicPr>
          <p:nvPr/>
        </p:nvPicPr>
        <p:blipFill>
          <a:blip r:embed="rId3"/>
          <a:stretch>
            <a:fillRect/>
          </a:stretch>
        </p:blipFill>
        <p:spPr>
          <a:xfrm>
            <a:off x="225736" y="826930"/>
            <a:ext cx="4045899" cy="3875904"/>
          </a:xfrm>
          <a:prstGeom prst="rect">
            <a:avLst/>
          </a:prstGeom>
        </p:spPr>
      </p:pic>
      <p:sp>
        <p:nvSpPr>
          <p:cNvPr id="3" name="TextBox 2"/>
          <p:cNvSpPr txBox="1"/>
          <p:nvPr/>
        </p:nvSpPr>
        <p:spPr>
          <a:xfrm>
            <a:off x="873063" y="4791788"/>
            <a:ext cx="2592728" cy="271934"/>
          </a:xfrm>
          <a:prstGeom prst="rect">
            <a:avLst/>
          </a:prstGeom>
          <a:noFill/>
        </p:spPr>
        <p:txBody>
          <a:bodyPr wrap="square" rtlCol="0">
            <a:spAutoFit/>
          </a:bodyPr>
          <a:lstStyle/>
          <a:p>
            <a:r>
              <a:rPr lang="en-US" sz="1167" dirty="0"/>
              <a:t>FRANÇOIS CHOLLET, 2018</a:t>
            </a:r>
          </a:p>
        </p:txBody>
      </p:sp>
    </p:spTree>
    <p:extLst>
      <p:ext uri="{BB962C8B-B14F-4D97-AF65-F5344CB8AC3E}">
        <p14:creationId xmlns:p14="http://schemas.microsoft.com/office/powerpoint/2010/main" val="1605333948"/>
      </p:ext>
    </p:extLst>
  </p:cSld>
  <p:clrMapOvr>
    <a:masterClrMapping/>
  </p:clrMapOvr>
  <p:transition spd="med">
    <p:fade thruBlk="1"/>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8675461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RECURRENT NEURAL NETWORK</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rebuchet MS"/>
                <a:ea typeface="Trebuchet MS"/>
                <a:cs typeface="Trebuchet MS"/>
                <a:sym typeface="Trebuchet MS"/>
              </a:rPr>
              <a:t>RNN = Recurrent Neural Network</a:t>
            </a:r>
            <a:endParaRPr sz="2000" b="0" i="0" u="none" strike="noStrike" cap="none">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Similar to traditional feed-forward network</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RNNs include previous output state</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Limited to looking back only a few steps due to vanishing gradient</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Errors are backpropagated through time</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Inputs from previous time steps get exponentially down weighted and are eventually driven to zero</a:t>
            </a:r>
            <a:endParaRPr>
              <a:solidFill>
                <a:srgbClr val="000000"/>
              </a:solidFill>
            </a:endParaRPr>
          </a:p>
        </p:txBody>
      </p:sp>
    </p:spTree>
    <p:extLst>
      <p:ext uri="{BB962C8B-B14F-4D97-AF65-F5344CB8AC3E}">
        <p14:creationId xmlns:p14="http://schemas.microsoft.com/office/powerpoint/2010/main" val="2435017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p>
        </p:txBody>
      </p:sp>
      <p:sp>
        <p:nvSpPr>
          <p:cNvPr id="3" name="Text Placeholder 2"/>
          <p:cNvSpPr>
            <a:spLocks noGrp="1"/>
          </p:cNvSpPr>
          <p:nvPr>
            <p:ph type="body" idx="1"/>
          </p:nvPr>
        </p:nvSpPr>
        <p:spPr>
          <a:xfrm>
            <a:off x="430625" y="1131175"/>
            <a:ext cx="8435893" cy="3191251"/>
          </a:xfrm>
        </p:spPr>
        <p:txBody>
          <a:bodyPr/>
          <a:lstStyle/>
          <a:p>
            <a:r>
              <a:rPr lang="en-US" dirty="0"/>
              <a:t>RNNs have connections between units along a sequence. </a:t>
            </a:r>
          </a:p>
          <a:p>
            <a:r>
              <a:rPr lang="en-US" dirty="0"/>
              <a:t>RNN’s use the hidden state from the last time step and the input at the current step to make predictions.</a:t>
            </a:r>
          </a:p>
          <a:p>
            <a:r>
              <a:rPr lang="en-US" dirty="0"/>
              <a:t>Allow RNN’s can capture dynamic temporal behavior for a time sequence. </a:t>
            </a:r>
          </a:p>
        </p:txBody>
      </p:sp>
      <p:pic>
        <p:nvPicPr>
          <p:cNvPr id="6" name="Picture 5"/>
          <p:cNvPicPr>
            <a:picLocks noChangeAspect="1"/>
          </p:cNvPicPr>
          <p:nvPr/>
        </p:nvPicPr>
        <p:blipFill>
          <a:blip r:embed="rId2"/>
          <a:stretch>
            <a:fillRect/>
          </a:stretch>
        </p:blipFill>
        <p:spPr>
          <a:xfrm>
            <a:off x="1664849" y="2539783"/>
            <a:ext cx="5894533" cy="2435193"/>
          </a:xfrm>
          <a:prstGeom prst="rect">
            <a:avLst/>
          </a:prstGeom>
        </p:spPr>
      </p:pic>
    </p:spTree>
    <p:extLst>
      <p:ext uri="{BB962C8B-B14F-4D97-AF65-F5344CB8AC3E}">
        <p14:creationId xmlns:p14="http://schemas.microsoft.com/office/powerpoint/2010/main" val="58532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Encoder-Decoder of 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017725"/>
            <a:ext cx="8520600" cy="3416400"/>
          </a:xfrm>
        </p:spPr>
        <p:txBody>
          <a:bodyPr/>
          <a:lstStyle/>
          <a:p>
            <a:pPr marL="114300" indent="0">
              <a:buNone/>
            </a:pPr>
            <a:r>
              <a:rPr lang="en-US" dirty="0"/>
              <a:t>Encoder and decoder are composed of several building blocks.</a:t>
            </a:r>
          </a:p>
          <a:p>
            <a:pPr marL="114300" indent="0">
              <a:buNone/>
            </a:pPr>
            <a:br>
              <a:rPr lang="en-US" dirty="0"/>
            </a:br>
            <a:br>
              <a:rPr lang="en-US" dirty="0"/>
            </a:br>
            <a:br>
              <a:rPr lang="en-US" dirty="0"/>
            </a:br>
            <a:endParaRPr lang="en-US" dirty="0"/>
          </a:p>
        </p:txBody>
      </p:sp>
      <p:pic>
        <p:nvPicPr>
          <p:cNvPr id="15362" name="Picture 2" descr="transformer-encoder-decoder">
            <a:extLst>
              <a:ext uri="{FF2B5EF4-FFF2-40B4-BE49-F238E27FC236}">
                <a16:creationId xmlns:a16="http://schemas.microsoft.com/office/drawing/2014/main" id="{249B6619-EE20-674C-A54C-B00239709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243" y="1551404"/>
            <a:ext cx="6211636" cy="34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338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extLst>
      <p:ext uri="{BB962C8B-B14F-4D97-AF65-F5344CB8AC3E}">
        <p14:creationId xmlns:p14="http://schemas.microsoft.com/office/powerpoint/2010/main" val="8072723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LONG SHORT TERM MEMORY</a:t>
            </a:r>
            <a:endParaRPr dirty="0">
              <a:solidFill>
                <a:srgbClr val="7030A0"/>
              </a:solidFill>
            </a:endParaRPr>
          </a:p>
        </p:txBody>
      </p:sp>
      <p:sp>
        <p:nvSpPr>
          <p:cNvPr id="255" name="Google Shape;255;p47"/>
          <p:cNvSpPr txBox="1">
            <a:spLocks noGrp="1"/>
          </p:cNvSpPr>
          <p:nvPr>
            <p:ph type="body" idx="2"/>
          </p:nvPr>
        </p:nvSpPr>
        <p:spPr>
          <a:xfrm>
            <a:off x="430626" y="1298864"/>
            <a:ext cx="3721322"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LSTM = Long Short Term Memory</a:t>
            </a:r>
            <a:endParaRPr sz="2000" b="0" i="0" u="none" strike="noStrike" cap="none" dirty="0">
              <a:solidFill>
                <a:schemeClr val="dk2"/>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Variant of RNN</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No/less of a vanishing gradient problem</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LSTMs can learn “very deep” tasks that require memories of words N words ago</a:t>
            </a:r>
            <a:endParaRPr dirty="0"/>
          </a:p>
        </p:txBody>
      </p:sp>
      <p:pic>
        <p:nvPicPr>
          <p:cNvPr id="4" name="Google Shape;262;p48" descr="https://www.researchgate.net/profile/Marijn_Stollenga/publication/304346489/figure/fig13/AS:376211038588933@1466707109201/Figure-74-RNN-and-LSTM-A-graphical-representation-of-the-RNN-and-LSTM-networks-are.png">
            <a:extLst>
              <a:ext uri="{FF2B5EF4-FFF2-40B4-BE49-F238E27FC236}">
                <a16:creationId xmlns:a16="http://schemas.microsoft.com/office/drawing/2014/main" id="{5E2AA4D9-9169-8D43-9A2D-4F1593C53B38}"/>
              </a:ext>
            </a:extLst>
          </p:cNvPr>
          <p:cNvPicPr preferRelativeResize="0"/>
          <p:nvPr/>
        </p:nvPicPr>
        <p:blipFill rotWithShape="1">
          <a:blip r:embed="rId3">
            <a:alphaModFix/>
          </a:blip>
          <a:srcRect/>
          <a:stretch/>
        </p:blipFill>
        <p:spPr>
          <a:xfrm>
            <a:off x="4151947" y="1298864"/>
            <a:ext cx="4576762" cy="3214548"/>
          </a:xfrm>
          <a:prstGeom prst="rect">
            <a:avLst/>
          </a:prstGeom>
          <a:noFill/>
          <a:ln>
            <a:noFill/>
          </a:ln>
        </p:spPr>
      </p:pic>
    </p:spTree>
    <p:extLst>
      <p:ext uri="{BB962C8B-B14F-4D97-AF65-F5344CB8AC3E}">
        <p14:creationId xmlns:p14="http://schemas.microsoft.com/office/powerpoint/2010/main" val="31731749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1"/>
              </a:buClr>
              <a:buSzPts val="1400"/>
              <a:buFont typeface="Arial"/>
              <a:buNone/>
            </a:pPr>
            <a:r>
              <a:rPr lang="en-US" sz="3000" b="1" i="0" u="none" strike="noStrike" cap="none" dirty="0">
                <a:solidFill>
                  <a:srgbClr val="7030A0"/>
                </a:solidFill>
                <a:sym typeface="Trebuchet MS"/>
              </a:rPr>
              <a:t>VISUAL COMPARISON - RNN / LSTM</a:t>
            </a:r>
            <a:endParaRPr dirty="0">
              <a:solidFill>
                <a:srgbClr val="7030A0"/>
              </a:solidFill>
            </a:endParaRPr>
          </a:p>
        </p:txBody>
      </p:sp>
      <p:sp>
        <p:nvSpPr>
          <p:cNvPr id="261" name="Google Shape;261;p48"/>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750"/>
              </a:spcBef>
              <a:spcAft>
                <a:spcPts val="750"/>
              </a:spcAft>
              <a:buClr>
                <a:schemeClr val="dk1"/>
              </a:buClr>
              <a:buSzPts val="1800"/>
              <a:buFont typeface="Trebuchet MS"/>
              <a:buNone/>
            </a:pPr>
            <a:endParaRPr sz="2000" b="0" i="0" u="none" strike="noStrike" cap="none">
              <a:solidFill>
                <a:schemeClr val="lt2"/>
              </a:solidFill>
              <a:latin typeface="Trebuchet MS"/>
              <a:ea typeface="Trebuchet MS"/>
              <a:cs typeface="Trebuchet MS"/>
              <a:sym typeface="Trebuchet MS"/>
            </a:endParaRPr>
          </a:p>
        </p:txBody>
      </p:sp>
      <p:pic>
        <p:nvPicPr>
          <p:cNvPr id="262" name="Google Shape;262;p48" descr="https://www.researchgate.net/profile/Marijn_Stollenga/publication/304346489/figure/fig13/AS:376211038588933@1466707109201/Figure-74-RNN-and-LSTM-A-graphical-representation-of-the-RNN-and-LSTM-networks-are.png"/>
          <p:cNvPicPr preferRelativeResize="0"/>
          <p:nvPr/>
        </p:nvPicPr>
        <p:blipFill rotWithShape="1">
          <a:blip r:embed="rId3">
            <a:alphaModFix/>
          </a:blip>
          <a:srcRect/>
          <a:stretch/>
        </p:blipFill>
        <p:spPr>
          <a:xfrm>
            <a:off x="2283619" y="1626192"/>
            <a:ext cx="4576762" cy="3214548"/>
          </a:xfrm>
          <a:prstGeom prst="rect">
            <a:avLst/>
          </a:prstGeom>
          <a:noFill/>
          <a:ln>
            <a:noFill/>
          </a:ln>
        </p:spPr>
      </p:pic>
    </p:spTree>
    <p:extLst>
      <p:ext uri="{BB962C8B-B14F-4D97-AF65-F5344CB8AC3E}">
        <p14:creationId xmlns:p14="http://schemas.microsoft.com/office/powerpoint/2010/main" val="30611826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Long Short Term Memory (LSTM)</a:t>
            </a:r>
          </a:p>
        </p:txBody>
      </p:sp>
      <p:sp>
        <p:nvSpPr>
          <p:cNvPr id="3" name="Text Placeholder 2"/>
          <p:cNvSpPr>
            <a:spLocks noGrp="1"/>
          </p:cNvSpPr>
          <p:nvPr>
            <p:ph type="body" idx="1"/>
          </p:nvPr>
        </p:nvSpPr>
        <p:spPr>
          <a:xfrm>
            <a:off x="194038" y="1252254"/>
            <a:ext cx="8527148" cy="3599380"/>
          </a:xfrm>
        </p:spPr>
        <p:txBody>
          <a:bodyPr/>
          <a:lstStyle/>
          <a:p>
            <a:r>
              <a:rPr lang="en-US" dirty="0"/>
              <a:t>RNN’s have trouble with long-term dependencies.</a:t>
            </a:r>
          </a:p>
          <a:p>
            <a:r>
              <a:rPr lang="en-US" dirty="0"/>
              <a:t>Long chain of differentiation when back propagating can cause vanishing gradients </a:t>
            </a:r>
          </a:p>
          <a:p>
            <a:r>
              <a:rPr lang="en-US" dirty="0"/>
              <a:t>Compose RNN with LSTM cells for "remembering" cell state over arbitrary time intervals</a:t>
            </a:r>
          </a:p>
          <a:p>
            <a:r>
              <a:rPr lang="en-US" dirty="0"/>
              <a:t>Forget gate – what to forget:</a:t>
            </a:r>
          </a:p>
          <a:p>
            <a:endParaRPr lang="en-US" dirty="0"/>
          </a:p>
          <a:p>
            <a:r>
              <a:rPr lang="en-US" dirty="0"/>
              <a:t>Input gate – what to save:</a:t>
            </a:r>
          </a:p>
          <a:p>
            <a:endParaRPr lang="en-US" dirty="0"/>
          </a:p>
          <a:p>
            <a:r>
              <a:rPr lang="en-US" dirty="0"/>
              <a:t>Update cell state: </a:t>
            </a:r>
          </a:p>
          <a:p>
            <a:endParaRPr lang="en-US" dirty="0"/>
          </a:p>
          <a:p>
            <a:r>
              <a:rPr lang="en-US" dirty="0"/>
              <a:t>Output:</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3680458" y="2435174"/>
            <a:ext cx="2582333" cy="518583"/>
          </a:xfrm>
          <a:prstGeom prst="rect">
            <a:avLst/>
          </a:prstGeom>
        </p:spPr>
      </p:pic>
      <p:pic>
        <p:nvPicPr>
          <p:cNvPr id="7" name="Picture 6"/>
          <p:cNvPicPr>
            <a:picLocks noChangeAspect="1"/>
          </p:cNvPicPr>
          <p:nvPr/>
        </p:nvPicPr>
        <p:blipFill>
          <a:blip r:embed="rId4"/>
          <a:stretch>
            <a:fillRect/>
          </a:stretch>
        </p:blipFill>
        <p:spPr>
          <a:xfrm>
            <a:off x="3571979" y="2965517"/>
            <a:ext cx="3227917" cy="772583"/>
          </a:xfrm>
          <a:prstGeom prst="rect">
            <a:avLst/>
          </a:prstGeom>
        </p:spPr>
      </p:pic>
      <p:pic>
        <p:nvPicPr>
          <p:cNvPr id="8" name="Picture 7"/>
          <p:cNvPicPr>
            <a:picLocks noChangeAspect="1"/>
          </p:cNvPicPr>
          <p:nvPr/>
        </p:nvPicPr>
        <p:blipFill>
          <a:blip r:embed="rId5"/>
          <a:stretch>
            <a:fillRect/>
          </a:stretch>
        </p:blipFill>
        <p:spPr>
          <a:xfrm>
            <a:off x="3656258" y="3829708"/>
            <a:ext cx="2190750" cy="423333"/>
          </a:xfrm>
          <a:prstGeom prst="rect">
            <a:avLst/>
          </a:prstGeom>
        </p:spPr>
      </p:pic>
      <p:pic>
        <p:nvPicPr>
          <p:cNvPr id="9" name="Picture 8"/>
          <p:cNvPicPr>
            <a:picLocks noChangeAspect="1"/>
          </p:cNvPicPr>
          <p:nvPr/>
        </p:nvPicPr>
        <p:blipFill>
          <a:blip r:embed="rId6"/>
          <a:stretch>
            <a:fillRect/>
          </a:stretch>
        </p:blipFill>
        <p:spPr>
          <a:xfrm>
            <a:off x="3622840" y="4310940"/>
            <a:ext cx="2963333" cy="762000"/>
          </a:xfrm>
          <a:prstGeom prst="rect">
            <a:avLst/>
          </a:prstGeom>
        </p:spPr>
      </p:pic>
    </p:spTree>
    <p:extLst>
      <p:ext uri="{BB962C8B-B14F-4D97-AF65-F5344CB8AC3E}">
        <p14:creationId xmlns:p14="http://schemas.microsoft.com/office/powerpoint/2010/main" val="41211252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ATTENTION</a:t>
            </a:r>
            <a:endParaRPr dirty="0">
              <a:solidFill>
                <a:srgbClr val="7030A0"/>
              </a:solidFill>
            </a:endParaRPr>
          </a:p>
        </p:txBody>
      </p:sp>
      <p:sp>
        <p:nvSpPr>
          <p:cNvPr id="242" name="Google Shape;242;p45"/>
          <p:cNvSpPr txBox="1">
            <a:spLocks noGrp="1"/>
          </p:cNvSpPr>
          <p:nvPr>
            <p:ph type="body" idx="2"/>
          </p:nvPr>
        </p:nvSpPr>
        <p:spPr>
          <a:xfrm>
            <a:off x="430625" y="1043464"/>
            <a:ext cx="8290560" cy="3808168"/>
          </a:xfrm>
          <a:prstGeom prst="rect">
            <a:avLst/>
          </a:prstGeom>
          <a:noFill/>
          <a:ln>
            <a:noFill/>
          </a:ln>
        </p:spPr>
        <p:txBody>
          <a:bodyPr spcFirstLastPara="1" wrap="square" lIns="76175" tIns="38075" rIns="76175" bIns="38075" anchor="t" anchorCtr="0">
            <a:noAutofit/>
          </a:bodyPr>
          <a:lstStyle/>
          <a:p>
            <a:pPr marL="571500" indent="-342900" algn="l">
              <a:buFont typeface="Arial" panose="020B0604020202020204" pitchFamily="34" charset="0"/>
              <a:buChar char="•"/>
            </a:pPr>
            <a:r>
              <a:rPr lang="en-US" dirty="0">
                <a:solidFill>
                  <a:schemeClr val="tx1"/>
                </a:solidFill>
              </a:rPr>
              <a:t>After running a source date in the encoder (Bi-LSTM), you would like to give all the hidden states to the decoder to get back the target date. </a:t>
            </a:r>
          </a:p>
          <a:p>
            <a:pPr marL="571500" indent="-342900" algn="l">
              <a:buFont typeface="Arial" panose="020B0604020202020204" pitchFamily="34" charset="0"/>
              <a:buChar char="•"/>
            </a:pPr>
            <a:r>
              <a:rPr lang="en-US" dirty="0">
                <a:solidFill>
                  <a:schemeClr val="tx1"/>
                </a:solidFill>
              </a:rPr>
              <a:t>However, at every step in the decoding process, you'd like your model to be able to tell which hidden state is more important to use. </a:t>
            </a:r>
          </a:p>
          <a:p>
            <a:pPr marL="571500" indent="-342900" algn="l">
              <a:buFont typeface="Arial" panose="020B0604020202020204" pitchFamily="34" charset="0"/>
              <a:buChar char="•"/>
            </a:pPr>
            <a:r>
              <a:rPr lang="en-US" dirty="0">
                <a:solidFill>
                  <a:schemeClr val="tx1"/>
                </a:solidFill>
              </a:rPr>
              <a:t>So, inserting the attention block between encoder and decoder is the new architecture we will use to decipher the important parts of the input to pay attention to.</a:t>
            </a:r>
            <a:endParaRPr dirty="0">
              <a:solidFill>
                <a:schemeClr val="tx1"/>
              </a:solidFill>
            </a:endParaRPr>
          </a:p>
        </p:txBody>
      </p:sp>
    </p:spTree>
    <p:extLst>
      <p:ext uri="{BB962C8B-B14F-4D97-AF65-F5344CB8AC3E}">
        <p14:creationId xmlns:p14="http://schemas.microsoft.com/office/powerpoint/2010/main" val="4114425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2" name="Google Shape;242;p45"/>
          <p:cNvSpPr txBox="1">
            <a:spLocks noGrp="1"/>
          </p:cNvSpPr>
          <p:nvPr>
            <p:ph type="body" idx="2"/>
          </p:nvPr>
        </p:nvSpPr>
        <p:spPr>
          <a:xfrm>
            <a:off x="537629" y="204281"/>
            <a:ext cx="8290560" cy="4647351"/>
          </a:xfrm>
          <a:prstGeom prst="rect">
            <a:avLst/>
          </a:prstGeom>
          <a:noFill/>
          <a:ln>
            <a:noFill/>
          </a:ln>
        </p:spPr>
        <p:txBody>
          <a:bodyPr spcFirstLastPara="1" wrap="square" lIns="76175" tIns="38075" rIns="76175" bIns="38075" anchor="t" anchorCtr="0">
            <a:noAutofit/>
          </a:bodyPr>
          <a:lstStyle/>
          <a:p>
            <a:pPr marL="571500" indent="-342900" algn="l">
              <a:buFont typeface="Arial" panose="020B0604020202020204" pitchFamily="34" charset="0"/>
              <a:buChar char="•"/>
            </a:pPr>
            <a:r>
              <a:rPr lang="en-US" dirty="0">
                <a:solidFill>
                  <a:schemeClr val="tx1"/>
                </a:solidFill>
              </a:rPr>
              <a:t>The attention block takes the outputs from the encoder, and applies different weights to them with tanh as the activation function. </a:t>
            </a:r>
          </a:p>
          <a:p>
            <a:pPr marL="571500" indent="-342900" algn="l">
              <a:buFont typeface="Arial" panose="020B0604020202020204" pitchFamily="34" charset="0"/>
              <a:buChar char="•"/>
            </a:pPr>
            <a:r>
              <a:rPr lang="en-US" dirty="0" err="1">
                <a:solidFill>
                  <a:schemeClr val="tx1"/>
                </a:solidFill>
              </a:rPr>
              <a:t>Softmax</a:t>
            </a:r>
            <a:r>
              <a:rPr lang="en-US" dirty="0">
                <a:solidFill>
                  <a:schemeClr val="tx1"/>
                </a:solidFill>
              </a:rPr>
              <a:t> will choose the most relevant vector and apply attention to that output from the encoder.</a:t>
            </a:r>
            <a:endParaRPr dirty="0">
              <a:solidFill>
                <a:schemeClr val="tx1"/>
              </a:solidFill>
            </a:endParaRPr>
          </a:p>
        </p:txBody>
      </p:sp>
      <p:pic>
        <p:nvPicPr>
          <p:cNvPr id="2" name="Picture 1">
            <a:extLst>
              <a:ext uri="{FF2B5EF4-FFF2-40B4-BE49-F238E27FC236}">
                <a16:creationId xmlns:a16="http://schemas.microsoft.com/office/drawing/2014/main" id="{C0B05564-4B65-1242-80A2-7395F1BFE995}"/>
              </a:ext>
            </a:extLst>
          </p:cNvPr>
          <p:cNvPicPr>
            <a:picLocks noChangeAspect="1"/>
          </p:cNvPicPr>
          <p:nvPr/>
        </p:nvPicPr>
        <p:blipFill>
          <a:blip r:embed="rId3"/>
          <a:stretch>
            <a:fillRect/>
          </a:stretch>
        </p:blipFill>
        <p:spPr>
          <a:xfrm>
            <a:off x="2224746" y="1916349"/>
            <a:ext cx="4920515" cy="3071470"/>
          </a:xfrm>
          <a:prstGeom prst="rect">
            <a:avLst/>
          </a:prstGeom>
        </p:spPr>
      </p:pic>
    </p:spTree>
    <p:extLst>
      <p:ext uri="{BB962C8B-B14F-4D97-AF65-F5344CB8AC3E}">
        <p14:creationId xmlns:p14="http://schemas.microsoft.com/office/powerpoint/2010/main" val="3378277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0" y="139614"/>
            <a:ext cx="9144000" cy="56967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Trebuchet MS"/>
              <a:buNone/>
            </a:pPr>
            <a:r>
              <a:rPr lang="en-US" sz="3600" b="1" i="0" u="none" strike="noStrike" cap="none" dirty="0">
                <a:solidFill>
                  <a:srgbClr val="7030A0"/>
                </a:solidFill>
                <a:latin typeface="Trebuchet MS"/>
                <a:ea typeface="Trebuchet MS"/>
                <a:cs typeface="Trebuchet MS"/>
                <a:sym typeface="Trebuchet MS"/>
              </a:rPr>
              <a:t>ATTENTION MAPS IN TRANSLATION</a:t>
            </a:r>
            <a:endParaRPr dirty="0">
              <a:solidFill>
                <a:srgbClr val="7030A0"/>
              </a:solidFill>
            </a:endParaRPr>
          </a:p>
        </p:txBody>
      </p:sp>
      <p:sp>
        <p:nvSpPr>
          <p:cNvPr id="315" name="Google Shape;315;p36"/>
          <p:cNvSpPr txBox="1"/>
          <p:nvPr/>
        </p:nvSpPr>
        <p:spPr>
          <a:xfrm>
            <a:off x="1" y="4823983"/>
            <a:ext cx="4561726" cy="31951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Arial"/>
              <a:buNone/>
            </a:pPr>
            <a:r>
              <a:rPr lang="en-US" sz="800" b="0" i="0" u="none" strike="noStrike" cap="none">
                <a:solidFill>
                  <a:srgbClr val="666666"/>
                </a:solidFill>
                <a:latin typeface="Arial"/>
                <a:ea typeface="Arial"/>
                <a:cs typeface="Arial"/>
                <a:sym typeface="Arial"/>
              </a:rPr>
              <a:t>Bahdanau et al. "Neural Machine Translation by Jointly Learning to Align and Translate", 2014</a:t>
            </a:r>
            <a:endParaRPr/>
          </a:p>
        </p:txBody>
      </p:sp>
      <p:pic>
        <p:nvPicPr>
          <p:cNvPr id="316" name="Google Shape;316;p36"/>
          <p:cNvPicPr preferRelativeResize="0"/>
          <p:nvPr/>
        </p:nvPicPr>
        <p:blipFill rotWithShape="1">
          <a:blip r:embed="rId3">
            <a:alphaModFix/>
          </a:blip>
          <a:srcRect/>
          <a:stretch/>
        </p:blipFill>
        <p:spPr>
          <a:xfrm>
            <a:off x="597500" y="1225200"/>
            <a:ext cx="3334364" cy="3432404"/>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5099501" y="1141062"/>
            <a:ext cx="3414113" cy="3515694"/>
          </a:xfrm>
          <a:prstGeom prst="rect">
            <a:avLst/>
          </a:prstGeom>
          <a:noFill/>
          <a:ln>
            <a:noFill/>
          </a:ln>
        </p:spPr>
      </p:pic>
      <p:sp>
        <p:nvSpPr>
          <p:cNvPr id="318" name="Google Shape;318;p36"/>
          <p:cNvSpPr txBox="1"/>
          <p:nvPr/>
        </p:nvSpPr>
        <p:spPr>
          <a:xfrm>
            <a:off x="1668463" y="953607"/>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
        <p:nvSpPr>
          <p:cNvPr id="319" name="Google Shape;319;p36"/>
          <p:cNvSpPr txBox="1"/>
          <p:nvPr/>
        </p:nvSpPr>
        <p:spPr>
          <a:xfrm rot="-5400000">
            <a:off x="-752642" y="2911227"/>
            <a:ext cx="2402586" cy="2976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320" name="Google Shape;320;p36"/>
          <p:cNvSpPr txBox="1"/>
          <p:nvPr/>
        </p:nvSpPr>
        <p:spPr>
          <a:xfrm rot="-5400000">
            <a:off x="3667913" y="2904731"/>
            <a:ext cx="2380644" cy="3326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321" name="Google Shape;321;p36"/>
          <p:cNvSpPr txBox="1"/>
          <p:nvPr/>
        </p:nvSpPr>
        <p:spPr>
          <a:xfrm>
            <a:off x="6133361" y="873562"/>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Tree>
    <p:extLst>
      <p:ext uri="{BB962C8B-B14F-4D97-AF65-F5344CB8AC3E}">
        <p14:creationId xmlns:p14="http://schemas.microsoft.com/office/powerpoint/2010/main" val="27046155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STATE OF THE ART</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170701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229350" y="1068979"/>
            <a:ext cx="1413272" cy="92578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216509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12A4-29F7-6549-A58F-CD4D523A1FD7}"/>
              </a:ext>
            </a:extLst>
          </p:cNvPr>
          <p:cNvSpPr>
            <a:spLocks noGrp="1"/>
          </p:cNvSpPr>
          <p:nvPr>
            <p:ph type="title"/>
          </p:nvPr>
        </p:nvSpPr>
        <p:spPr/>
        <p:txBody>
          <a:bodyPr/>
          <a:lstStyle/>
          <a:p>
            <a:r>
              <a:rPr lang="en-US" b="0" dirty="0"/>
              <a:t>Breakthrough Developments in 2017 &amp; 2018</a:t>
            </a:r>
            <a:endParaRPr lang="en-US" dirty="0"/>
          </a:p>
        </p:txBody>
      </p:sp>
      <p:sp>
        <p:nvSpPr>
          <p:cNvPr id="3" name="Text Placeholder 2">
            <a:extLst>
              <a:ext uri="{FF2B5EF4-FFF2-40B4-BE49-F238E27FC236}">
                <a16:creationId xmlns:a16="http://schemas.microsoft.com/office/drawing/2014/main" id="{A25ED260-5825-BB43-BE1E-9514DE61E16C}"/>
              </a:ext>
            </a:extLst>
          </p:cNvPr>
          <p:cNvSpPr>
            <a:spLocks noGrp="1"/>
          </p:cNvSpPr>
          <p:nvPr>
            <p:ph type="body" idx="1"/>
          </p:nvPr>
        </p:nvSpPr>
        <p:spPr/>
        <p:txBody>
          <a:bodyPr/>
          <a:lstStyle/>
          <a:p>
            <a:r>
              <a:rPr lang="en-US" b="1" dirty="0"/>
              <a:t>BERT and Natural Language Processing</a:t>
            </a:r>
          </a:p>
          <a:p>
            <a:r>
              <a:rPr lang="en-US" dirty="0"/>
              <a:t>Tesla Autopilot Hardware v2+: Neural Networks at Scale</a:t>
            </a:r>
          </a:p>
          <a:p>
            <a:r>
              <a:rPr lang="en-US" dirty="0" err="1"/>
              <a:t>AdaNet</a:t>
            </a:r>
            <a:r>
              <a:rPr lang="en-US" dirty="0"/>
              <a:t>: </a:t>
            </a:r>
            <a:r>
              <a:rPr lang="en-US" dirty="0" err="1"/>
              <a:t>AutoML</a:t>
            </a:r>
            <a:r>
              <a:rPr lang="en-US" dirty="0"/>
              <a:t> with Ensembles</a:t>
            </a:r>
          </a:p>
          <a:p>
            <a:r>
              <a:rPr lang="fr" dirty="0" err="1"/>
              <a:t>AutoAugment</a:t>
            </a:r>
            <a:r>
              <a:rPr lang="fr" dirty="0"/>
              <a:t>: </a:t>
            </a:r>
            <a:r>
              <a:rPr lang="fr" dirty="0" err="1"/>
              <a:t>Deep</a:t>
            </a:r>
            <a:r>
              <a:rPr lang="fr" dirty="0"/>
              <a:t> RL Data Augmentation</a:t>
            </a:r>
          </a:p>
          <a:p>
            <a:r>
              <a:rPr lang="en-US" dirty="0"/>
              <a:t>Training Deep Networks with Synthetic Data</a:t>
            </a:r>
          </a:p>
          <a:p>
            <a:r>
              <a:rPr lang="en-US" dirty="0"/>
              <a:t>Segmentation Annotation with Polygon - RNN++</a:t>
            </a:r>
          </a:p>
          <a:p>
            <a:r>
              <a:rPr lang="en-US" dirty="0" err="1"/>
              <a:t>DAWNBench</a:t>
            </a:r>
            <a:r>
              <a:rPr lang="en-US" dirty="0"/>
              <a:t>: Training Fast and Cheap</a:t>
            </a:r>
          </a:p>
          <a:p>
            <a:endParaRPr lang="en-US" dirty="0"/>
          </a:p>
          <a:p>
            <a:endParaRPr lang="fr" dirty="0"/>
          </a:p>
          <a:p>
            <a:endParaRPr lang="en-US" dirty="0"/>
          </a:p>
          <a:p>
            <a:endParaRPr lang="en-US" dirty="0"/>
          </a:p>
        </p:txBody>
      </p:sp>
      <p:sp>
        <p:nvSpPr>
          <p:cNvPr id="4" name="Text Placeholder 3">
            <a:extLst>
              <a:ext uri="{FF2B5EF4-FFF2-40B4-BE49-F238E27FC236}">
                <a16:creationId xmlns:a16="http://schemas.microsoft.com/office/drawing/2014/main" id="{F28933CA-617E-4C4D-ACF9-E60E5B891D45}"/>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587421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marL="114300" indent="0">
              <a:buNone/>
            </a:pPr>
            <a:br>
              <a:rPr lang="en-US" dirty="0"/>
            </a:br>
            <a:endParaRPr lang="en-US" dirty="0"/>
          </a:p>
        </p:txBody>
      </p:sp>
      <p:pic>
        <p:nvPicPr>
          <p:cNvPr id="19458" name="Picture 2">
            <a:extLst>
              <a:ext uri="{FF2B5EF4-FFF2-40B4-BE49-F238E27FC236}">
                <a16:creationId xmlns:a16="http://schemas.microsoft.com/office/drawing/2014/main" id="{2128430E-5D5F-C945-8BD8-E3F29A9FC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41" y="1152475"/>
            <a:ext cx="6555517" cy="377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467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br>
              <a:rPr lang="en-US" b="0" dirty="0"/>
            </a:br>
            <a:br>
              <a:rPr lang="en-US" b="0" dirty="0"/>
            </a:br>
            <a:r>
              <a:rPr lang="en-US" sz="2800" b="0" dirty="0">
                <a:solidFill>
                  <a:srgbClr val="7030A0"/>
                </a:solidFill>
              </a:rPr>
              <a:t>Encoder-Decoder Architecture</a:t>
            </a:r>
            <a:br>
              <a:rPr lang="en-US" sz="2800" b="0" dirty="0">
                <a:solidFill>
                  <a:srgbClr val="7030A0"/>
                </a:solidFill>
              </a:rPr>
            </a:br>
            <a:r>
              <a:rPr lang="en-US" sz="2800" b="0" dirty="0">
                <a:solidFill>
                  <a:srgbClr val="7030A0"/>
                </a:solidFill>
              </a:rPr>
              <a:t>Sequence-to-Sequence Model </a:t>
            </a:r>
            <a:br>
              <a:rPr lang="en-US" sz="2800" b="0" dirty="0">
                <a:solidFill>
                  <a:srgbClr val="7030A0"/>
                </a:solidFill>
              </a:rPr>
            </a:br>
            <a:r>
              <a:rPr lang="en-US" sz="2800" b="0" dirty="0">
                <a:solidFill>
                  <a:srgbClr val="7030A0"/>
                </a:solidFill>
              </a:rPr>
              <a:t>- Neural Machine Translation</a:t>
            </a:r>
            <a:endParaRPr lang="en-US" sz="2800"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537252"/>
            <a:ext cx="8290500" cy="3314276"/>
          </a:xfrm>
        </p:spPr>
        <p:txBody>
          <a:bodyPr/>
          <a:lstStyle/>
          <a:p>
            <a:r>
              <a:rPr lang="en-US" dirty="0"/>
              <a:t>Encoder RNN encodes input sequence into a fixed size vector, and then is passed repeatedly to decoder RNN.</a:t>
            </a:r>
          </a:p>
          <a:p>
            <a:endParaRPr lang="en-US" dirty="0"/>
          </a:p>
        </p:txBody>
      </p:sp>
      <p:pic>
        <p:nvPicPr>
          <p:cNvPr id="5" name="Picture 4">
            <a:extLst>
              <a:ext uri="{FF2B5EF4-FFF2-40B4-BE49-F238E27FC236}">
                <a16:creationId xmlns:a16="http://schemas.microsoft.com/office/drawing/2014/main" id="{5DFDF421-6CEF-2B44-ABE6-E34815B9FFC8}"/>
              </a:ext>
            </a:extLst>
          </p:cNvPr>
          <p:cNvPicPr>
            <a:picLocks noChangeAspect="1"/>
          </p:cNvPicPr>
          <p:nvPr/>
        </p:nvPicPr>
        <p:blipFill>
          <a:blip r:embed="rId2"/>
          <a:stretch>
            <a:fillRect/>
          </a:stretch>
        </p:blipFill>
        <p:spPr>
          <a:xfrm>
            <a:off x="1190842" y="2322013"/>
            <a:ext cx="6197991" cy="2404153"/>
          </a:xfrm>
          <a:prstGeom prst="rect">
            <a:avLst/>
          </a:prstGeom>
        </p:spPr>
      </p:pic>
    </p:spTree>
    <p:extLst>
      <p:ext uri="{BB962C8B-B14F-4D97-AF65-F5344CB8AC3E}">
        <p14:creationId xmlns:p14="http://schemas.microsoft.com/office/powerpoint/2010/main" val="744238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434285"/>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Neural Machine Translation (encoding)</a:t>
            </a:r>
            <a:endParaRPr dirty="0">
              <a:solidFill>
                <a:srgbClr val="7030A0"/>
              </a:solidFill>
            </a:endParaRPr>
          </a:p>
        </p:txBody>
      </p:sp>
      <p:pic>
        <p:nvPicPr>
          <p:cNvPr id="6" name="Google Shape;316;p36">
            <a:extLst>
              <a:ext uri="{FF2B5EF4-FFF2-40B4-BE49-F238E27FC236}">
                <a16:creationId xmlns:a16="http://schemas.microsoft.com/office/drawing/2014/main" id="{B273BA50-0AF8-EA42-9899-06A1498E51FE}"/>
              </a:ext>
            </a:extLst>
          </p:cNvPr>
          <p:cNvPicPr preferRelativeResize="0"/>
          <p:nvPr/>
        </p:nvPicPr>
        <p:blipFill rotWithShape="1">
          <a:blip r:embed="rId3">
            <a:alphaModFix/>
          </a:blip>
          <a:srcRect/>
          <a:stretch/>
        </p:blipFill>
        <p:spPr>
          <a:xfrm>
            <a:off x="597500" y="1225200"/>
            <a:ext cx="3334364" cy="3432404"/>
          </a:xfrm>
          <a:prstGeom prst="rect">
            <a:avLst/>
          </a:prstGeom>
          <a:noFill/>
          <a:ln>
            <a:noFill/>
          </a:ln>
        </p:spPr>
      </p:pic>
      <p:pic>
        <p:nvPicPr>
          <p:cNvPr id="7" name="Google Shape;317;p36">
            <a:extLst>
              <a:ext uri="{FF2B5EF4-FFF2-40B4-BE49-F238E27FC236}">
                <a16:creationId xmlns:a16="http://schemas.microsoft.com/office/drawing/2014/main" id="{3C45AAAD-B7E7-FD4F-9127-89D0C05588FD}"/>
              </a:ext>
            </a:extLst>
          </p:cNvPr>
          <p:cNvPicPr preferRelativeResize="0"/>
          <p:nvPr/>
        </p:nvPicPr>
        <p:blipFill rotWithShape="1">
          <a:blip r:embed="rId4">
            <a:alphaModFix/>
          </a:blip>
          <a:srcRect/>
          <a:stretch/>
        </p:blipFill>
        <p:spPr>
          <a:xfrm>
            <a:off x="5099501" y="1141062"/>
            <a:ext cx="3414113" cy="3515694"/>
          </a:xfrm>
          <a:prstGeom prst="rect">
            <a:avLst/>
          </a:prstGeom>
          <a:noFill/>
          <a:ln>
            <a:noFill/>
          </a:ln>
        </p:spPr>
      </p:pic>
      <p:sp>
        <p:nvSpPr>
          <p:cNvPr id="8" name="Google Shape;318;p36">
            <a:extLst>
              <a:ext uri="{FF2B5EF4-FFF2-40B4-BE49-F238E27FC236}">
                <a16:creationId xmlns:a16="http://schemas.microsoft.com/office/drawing/2014/main" id="{61171B14-65C2-3447-88CD-C47C666CB790}"/>
              </a:ext>
            </a:extLst>
          </p:cNvPr>
          <p:cNvSpPr txBox="1"/>
          <p:nvPr/>
        </p:nvSpPr>
        <p:spPr>
          <a:xfrm>
            <a:off x="1668463" y="953607"/>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
        <p:nvSpPr>
          <p:cNvPr id="9" name="Google Shape;319;p36">
            <a:extLst>
              <a:ext uri="{FF2B5EF4-FFF2-40B4-BE49-F238E27FC236}">
                <a16:creationId xmlns:a16="http://schemas.microsoft.com/office/drawing/2014/main" id="{9F8D2E54-21EC-B14A-8286-DD516FF14958}"/>
              </a:ext>
            </a:extLst>
          </p:cNvPr>
          <p:cNvSpPr txBox="1"/>
          <p:nvPr/>
        </p:nvSpPr>
        <p:spPr>
          <a:xfrm rot="-5400000">
            <a:off x="-752642" y="2911227"/>
            <a:ext cx="2402586" cy="2976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0" name="Google Shape;320;p36">
            <a:extLst>
              <a:ext uri="{FF2B5EF4-FFF2-40B4-BE49-F238E27FC236}">
                <a16:creationId xmlns:a16="http://schemas.microsoft.com/office/drawing/2014/main" id="{106A677A-6DDD-0D45-9003-B98DA4EE96C0}"/>
              </a:ext>
            </a:extLst>
          </p:cNvPr>
          <p:cNvSpPr txBox="1"/>
          <p:nvPr/>
        </p:nvSpPr>
        <p:spPr>
          <a:xfrm rot="-5400000">
            <a:off x="3667913" y="2904731"/>
            <a:ext cx="2380644" cy="3326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1" name="Google Shape;321;p36">
            <a:extLst>
              <a:ext uri="{FF2B5EF4-FFF2-40B4-BE49-F238E27FC236}">
                <a16:creationId xmlns:a16="http://schemas.microsoft.com/office/drawing/2014/main" id="{5C8B4DEC-1040-F54E-9196-DE0B5E09A5EE}"/>
              </a:ext>
            </a:extLst>
          </p:cNvPr>
          <p:cNvSpPr txBox="1"/>
          <p:nvPr/>
        </p:nvSpPr>
        <p:spPr>
          <a:xfrm>
            <a:off x="6133361" y="873562"/>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Tree>
    <p:extLst>
      <p:ext uri="{BB962C8B-B14F-4D97-AF65-F5344CB8AC3E}">
        <p14:creationId xmlns:p14="http://schemas.microsoft.com/office/powerpoint/2010/main" val="11056369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30625" y="291972"/>
            <a:ext cx="8313500" cy="873089"/>
          </a:xfrm>
        </p:spPr>
        <p:txBody>
          <a:bodyPr/>
          <a:lstStyle/>
          <a:p>
            <a:r>
              <a:rPr lang="en-US" b="0" dirty="0">
                <a:solidFill>
                  <a:srgbClr val="7030A0"/>
                </a:solidFill>
              </a:rPr>
              <a:t>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311965"/>
            <a:ext cx="8290500" cy="3539563"/>
          </a:xfrm>
        </p:spPr>
        <p:txBody>
          <a:bodyPr/>
          <a:lstStyle/>
          <a:p>
            <a:r>
              <a:rPr lang="en-US" dirty="0"/>
              <a:t>Attention mechanism allows the network to refer back to the  input sequence, instead of forcing it to encode all information into one fixed length vector.</a:t>
            </a:r>
          </a:p>
          <a:p>
            <a:endParaRPr lang="en-US" dirty="0"/>
          </a:p>
        </p:txBody>
      </p:sp>
      <p:pic>
        <p:nvPicPr>
          <p:cNvPr id="5" name="Picture 4">
            <a:extLst>
              <a:ext uri="{FF2B5EF4-FFF2-40B4-BE49-F238E27FC236}">
                <a16:creationId xmlns:a16="http://schemas.microsoft.com/office/drawing/2014/main" id="{67CD9A8B-2DC9-3545-87F2-C2A332B79A0E}"/>
              </a:ext>
            </a:extLst>
          </p:cNvPr>
          <p:cNvPicPr>
            <a:picLocks noChangeAspect="1"/>
          </p:cNvPicPr>
          <p:nvPr/>
        </p:nvPicPr>
        <p:blipFill>
          <a:blip r:embed="rId2"/>
          <a:stretch>
            <a:fillRect/>
          </a:stretch>
        </p:blipFill>
        <p:spPr>
          <a:xfrm>
            <a:off x="1828800" y="2124652"/>
            <a:ext cx="5448300" cy="2852044"/>
          </a:xfrm>
          <a:prstGeom prst="rect">
            <a:avLst/>
          </a:prstGeom>
        </p:spPr>
      </p:pic>
    </p:spTree>
    <p:extLst>
      <p:ext uri="{BB962C8B-B14F-4D97-AF65-F5344CB8AC3E}">
        <p14:creationId xmlns:p14="http://schemas.microsoft.com/office/powerpoint/2010/main" val="1923542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r>
              <a:rPr lang="en-US" b="0" dirty="0">
                <a:solidFill>
                  <a:srgbClr val="7030A0"/>
                </a:solidFill>
              </a:rPr>
              <a:t>Self-Attention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424109"/>
            <a:ext cx="8290500" cy="3427419"/>
          </a:xfrm>
        </p:spPr>
        <p:txBody>
          <a:bodyPr/>
          <a:lstStyle/>
          <a:p>
            <a:r>
              <a:rPr lang="en-US" dirty="0"/>
              <a:t>"The animal didn't cross the street because it was too tired"</a:t>
            </a:r>
          </a:p>
        </p:txBody>
      </p:sp>
      <p:pic>
        <p:nvPicPr>
          <p:cNvPr id="4" name="Picture 3">
            <a:extLst>
              <a:ext uri="{FF2B5EF4-FFF2-40B4-BE49-F238E27FC236}">
                <a16:creationId xmlns:a16="http://schemas.microsoft.com/office/drawing/2014/main" id="{DF393B77-22A9-5347-8585-35FD2BF5680E}"/>
              </a:ext>
            </a:extLst>
          </p:cNvPr>
          <p:cNvPicPr>
            <a:picLocks noChangeAspect="1"/>
          </p:cNvPicPr>
          <p:nvPr/>
        </p:nvPicPr>
        <p:blipFill>
          <a:blip r:embed="rId2"/>
          <a:stretch>
            <a:fillRect/>
          </a:stretch>
        </p:blipFill>
        <p:spPr>
          <a:xfrm>
            <a:off x="793649" y="1945408"/>
            <a:ext cx="7078142" cy="3095715"/>
          </a:xfrm>
          <a:prstGeom prst="rect">
            <a:avLst/>
          </a:prstGeom>
        </p:spPr>
      </p:pic>
    </p:spTree>
    <p:extLst>
      <p:ext uri="{BB962C8B-B14F-4D97-AF65-F5344CB8AC3E}">
        <p14:creationId xmlns:p14="http://schemas.microsoft.com/office/powerpoint/2010/main" val="39547083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216506" y="285977"/>
            <a:ext cx="4355494" cy="873089"/>
          </a:xfrm>
        </p:spPr>
        <p:txBody>
          <a:bodyPr/>
          <a:lstStyle/>
          <a:p>
            <a:r>
              <a:rPr lang="en-US" dirty="0">
                <a:solidFill>
                  <a:srgbClr val="7030A0"/>
                </a:solidFill>
              </a:rPr>
              <a:t>Transformer</a:t>
            </a:r>
          </a:p>
        </p:txBody>
      </p:sp>
      <p:pic>
        <p:nvPicPr>
          <p:cNvPr id="7" name="Picture 6">
            <a:extLst>
              <a:ext uri="{FF2B5EF4-FFF2-40B4-BE49-F238E27FC236}">
                <a16:creationId xmlns:a16="http://schemas.microsoft.com/office/drawing/2014/main" id="{61794321-4140-BE4C-9FAD-2464A8A59736}"/>
              </a:ext>
            </a:extLst>
          </p:cNvPr>
          <p:cNvPicPr>
            <a:picLocks noChangeAspect="1"/>
          </p:cNvPicPr>
          <p:nvPr/>
        </p:nvPicPr>
        <p:blipFill>
          <a:blip r:embed="rId2"/>
          <a:stretch>
            <a:fillRect/>
          </a:stretch>
        </p:blipFill>
        <p:spPr>
          <a:xfrm>
            <a:off x="230784" y="1442880"/>
            <a:ext cx="4787900" cy="3149600"/>
          </a:xfrm>
          <a:prstGeom prst="rect">
            <a:avLst/>
          </a:prstGeom>
        </p:spPr>
      </p:pic>
      <p:pic>
        <p:nvPicPr>
          <p:cNvPr id="8" name="Picture 7">
            <a:extLst>
              <a:ext uri="{FF2B5EF4-FFF2-40B4-BE49-F238E27FC236}">
                <a16:creationId xmlns:a16="http://schemas.microsoft.com/office/drawing/2014/main" id="{2118C0EA-7638-AE4F-BEAB-3D2406316AF6}"/>
              </a:ext>
            </a:extLst>
          </p:cNvPr>
          <p:cNvPicPr>
            <a:picLocks noChangeAspect="1"/>
          </p:cNvPicPr>
          <p:nvPr/>
        </p:nvPicPr>
        <p:blipFill>
          <a:blip r:embed="rId3"/>
          <a:stretch>
            <a:fillRect/>
          </a:stretch>
        </p:blipFill>
        <p:spPr>
          <a:xfrm>
            <a:off x="5287616" y="352333"/>
            <a:ext cx="3499657" cy="4590727"/>
          </a:xfrm>
          <a:prstGeom prst="rect">
            <a:avLst/>
          </a:prstGeom>
        </p:spPr>
      </p:pic>
    </p:spTree>
    <p:extLst>
      <p:ext uri="{BB962C8B-B14F-4D97-AF65-F5344CB8AC3E}">
        <p14:creationId xmlns:p14="http://schemas.microsoft.com/office/powerpoint/2010/main" val="36482895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3DFD2-1ED2-1C4E-BAB2-74BFE59EF70E}"/>
              </a:ext>
            </a:extLst>
          </p:cNvPr>
          <p:cNvPicPr>
            <a:picLocks noChangeAspect="1"/>
          </p:cNvPicPr>
          <p:nvPr/>
        </p:nvPicPr>
        <p:blipFill>
          <a:blip r:embed="rId2"/>
          <a:stretch>
            <a:fillRect/>
          </a:stretch>
        </p:blipFill>
        <p:spPr>
          <a:xfrm>
            <a:off x="1320110" y="551021"/>
            <a:ext cx="6503780" cy="4540112"/>
          </a:xfrm>
          <a:prstGeom prst="rect">
            <a:avLst/>
          </a:prstGeom>
        </p:spPr>
      </p:pic>
    </p:spTree>
    <p:extLst>
      <p:ext uri="{BB962C8B-B14F-4D97-AF65-F5344CB8AC3E}">
        <p14:creationId xmlns:p14="http://schemas.microsoft.com/office/powerpoint/2010/main" val="34444528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969058-5008-554C-8A20-98996161EF21}"/>
              </a:ext>
            </a:extLst>
          </p:cNvPr>
          <p:cNvPicPr>
            <a:picLocks noChangeAspect="1"/>
          </p:cNvPicPr>
          <p:nvPr/>
        </p:nvPicPr>
        <p:blipFill>
          <a:blip r:embed="rId2"/>
          <a:stretch>
            <a:fillRect/>
          </a:stretch>
        </p:blipFill>
        <p:spPr>
          <a:xfrm>
            <a:off x="1477241" y="364258"/>
            <a:ext cx="5745194" cy="4707653"/>
          </a:xfrm>
          <a:prstGeom prst="rect">
            <a:avLst/>
          </a:prstGeom>
        </p:spPr>
      </p:pic>
    </p:spTree>
    <p:extLst>
      <p:ext uri="{BB962C8B-B14F-4D97-AF65-F5344CB8AC3E}">
        <p14:creationId xmlns:p14="http://schemas.microsoft.com/office/powerpoint/2010/main" val="3102303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2D3CAF-EE41-EF4A-989B-08A026156826}"/>
              </a:ext>
            </a:extLst>
          </p:cNvPr>
          <p:cNvPicPr>
            <a:picLocks noChangeAspect="1"/>
          </p:cNvPicPr>
          <p:nvPr/>
        </p:nvPicPr>
        <p:blipFill>
          <a:blip r:embed="rId2"/>
          <a:stretch>
            <a:fillRect/>
          </a:stretch>
        </p:blipFill>
        <p:spPr>
          <a:xfrm>
            <a:off x="1115116" y="117336"/>
            <a:ext cx="6778428" cy="4772716"/>
          </a:xfrm>
          <a:prstGeom prst="rect">
            <a:avLst/>
          </a:prstGeom>
        </p:spPr>
      </p:pic>
    </p:spTree>
    <p:extLst>
      <p:ext uri="{BB962C8B-B14F-4D97-AF65-F5344CB8AC3E}">
        <p14:creationId xmlns:p14="http://schemas.microsoft.com/office/powerpoint/2010/main" val="2635057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E48A-7C32-C541-99E7-F6C45E992728}"/>
              </a:ext>
            </a:extLst>
          </p:cNvPr>
          <p:cNvPicPr>
            <a:picLocks noChangeAspect="1"/>
          </p:cNvPicPr>
          <p:nvPr/>
        </p:nvPicPr>
        <p:blipFill>
          <a:blip r:embed="rId2"/>
          <a:stretch>
            <a:fillRect/>
          </a:stretch>
        </p:blipFill>
        <p:spPr>
          <a:xfrm>
            <a:off x="1362213" y="283032"/>
            <a:ext cx="6419574" cy="4577435"/>
          </a:xfrm>
          <a:prstGeom prst="rect">
            <a:avLst/>
          </a:prstGeom>
        </p:spPr>
      </p:pic>
    </p:spTree>
    <p:extLst>
      <p:ext uri="{BB962C8B-B14F-4D97-AF65-F5344CB8AC3E}">
        <p14:creationId xmlns:p14="http://schemas.microsoft.com/office/powerpoint/2010/main" val="3834757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A3E96-B684-B74C-BDC1-25B7185EE481}"/>
              </a:ext>
            </a:extLst>
          </p:cNvPr>
          <p:cNvPicPr>
            <a:picLocks noChangeAspect="1"/>
          </p:cNvPicPr>
          <p:nvPr/>
        </p:nvPicPr>
        <p:blipFill>
          <a:blip r:embed="rId2"/>
          <a:stretch>
            <a:fillRect/>
          </a:stretch>
        </p:blipFill>
        <p:spPr>
          <a:xfrm>
            <a:off x="837363" y="316095"/>
            <a:ext cx="7469274" cy="4511309"/>
          </a:xfrm>
          <a:prstGeom prst="rect">
            <a:avLst/>
          </a:prstGeom>
        </p:spPr>
      </p:pic>
    </p:spTree>
    <p:extLst>
      <p:ext uri="{BB962C8B-B14F-4D97-AF65-F5344CB8AC3E}">
        <p14:creationId xmlns:p14="http://schemas.microsoft.com/office/powerpoint/2010/main" val="4048502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marL="114300" indent="0">
              <a:buNone/>
            </a:pPr>
            <a:br>
              <a:rPr lang="en-US" dirty="0"/>
            </a:br>
            <a:endParaRPr lang="en-US" dirty="0"/>
          </a:p>
        </p:txBody>
      </p:sp>
      <p:pic>
        <p:nvPicPr>
          <p:cNvPr id="6" name="Picture 5">
            <a:extLst>
              <a:ext uri="{FF2B5EF4-FFF2-40B4-BE49-F238E27FC236}">
                <a16:creationId xmlns:a16="http://schemas.microsoft.com/office/drawing/2014/main" id="{80F6EF18-4217-E34B-9C52-4D7D545300B1}"/>
              </a:ext>
            </a:extLst>
          </p:cNvPr>
          <p:cNvPicPr>
            <a:picLocks noChangeAspect="1"/>
          </p:cNvPicPr>
          <p:nvPr/>
        </p:nvPicPr>
        <p:blipFill>
          <a:blip r:embed="rId3"/>
          <a:stretch>
            <a:fillRect/>
          </a:stretch>
        </p:blipFill>
        <p:spPr>
          <a:xfrm>
            <a:off x="242648" y="0"/>
            <a:ext cx="8658704" cy="5143500"/>
          </a:xfrm>
          <a:prstGeom prst="rect">
            <a:avLst/>
          </a:prstGeom>
        </p:spPr>
      </p:pic>
      <p:pic>
        <p:nvPicPr>
          <p:cNvPr id="4" name="Picture 3">
            <a:extLst>
              <a:ext uri="{FF2B5EF4-FFF2-40B4-BE49-F238E27FC236}">
                <a16:creationId xmlns:a16="http://schemas.microsoft.com/office/drawing/2014/main" id="{E8924899-7491-3579-664A-5C16DF7DE6DB}"/>
              </a:ext>
            </a:extLst>
          </p:cNvPr>
          <p:cNvPicPr>
            <a:picLocks noChangeAspect="1"/>
          </p:cNvPicPr>
          <p:nvPr/>
        </p:nvPicPr>
        <p:blipFill>
          <a:blip r:embed="rId4"/>
          <a:stretch>
            <a:fillRect/>
          </a:stretch>
        </p:blipFill>
        <p:spPr>
          <a:xfrm>
            <a:off x="5003800" y="0"/>
            <a:ext cx="4140200" cy="1206500"/>
          </a:xfrm>
          <a:prstGeom prst="rect">
            <a:avLst/>
          </a:prstGeom>
        </p:spPr>
      </p:pic>
      <p:sp>
        <p:nvSpPr>
          <p:cNvPr id="5" name="TextBox 4">
            <a:extLst>
              <a:ext uri="{FF2B5EF4-FFF2-40B4-BE49-F238E27FC236}">
                <a16:creationId xmlns:a16="http://schemas.microsoft.com/office/drawing/2014/main" id="{FEF3B272-B6F9-506B-D47F-FABAA3C8044F}"/>
              </a:ext>
            </a:extLst>
          </p:cNvPr>
          <p:cNvSpPr txBox="1"/>
          <p:nvPr/>
        </p:nvSpPr>
        <p:spPr>
          <a:xfrm>
            <a:off x="5278581" y="2498"/>
            <a:ext cx="553357" cy="307777"/>
          </a:xfrm>
          <a:prstGeom prst="rect">
            <a:avLst/>
          </a:prstGeom>
          <a:noFill/>
        </p:spPr>
        <p:txBody>
          <a:bodyPr wrap="none" rtlCol="0">
            <a:spAutoFit/>
          </a:bodyPr>
          <a:lstStyle/>
          <a:p>
            <a:r>
              <a:rPr lang="en-US" dirty="0"/>
              <a:t>keys</a:t>
            </a:r>
          </a:p>
        </p:txBody>
      </p:sp>
    </p:spTree>
    <p:extLst>
      <p:ext uri="{BB962C8B-B14F-4D97-AF65-F5344CB8AC3E}">
        <p14:creationId xmlns:p14="http://schemas.microsoft.com/office/powerpoint/2010/main" val="631064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311700" y="1152475"/>
            <a:ext cx="8520600" cy="3640022"/>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150</a:t>
            </a:fld>
            <a:endParaRPr lang="en-US"/>
          </a:p>
        </p:txBody>
      </p:sp>
    </p:spTree>
    <p:extLst>
      <p:ext uri="{BB962C8B-B14F-4D97-AF65-F5344CB8AC3E}">
        <p14:creationId xmlns:p14="http://schemas.microsoft.com/office/powerpoint/2010/main" val="26228626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References</a:t>
            </a:r>
          </a:p>
        </p:txBody>
      </p:sp>
      <p:sp>
        <p:nvSpPr>
          <p:cNvPr id="3" name="Content Placeholder 2"/>
          <p:cNvSpPr>
            <a:spLocks noGrp="1"/>
          </p:cNvSpPr>
          <p:nvPr>
            <p:ph idx="1"/>
          </p:nvPr>
        </p:nvSpPr>
        <p:spPr>
          <a:xfrm>
            <a:off x="315555" y="1195674"/>
            <a:ext cx="8290776" cy="3256706"/>
          </a:xfrm>
        </p:spPr>
        <p:txBody>
          <a:bodyPr>
            <a:normAutofit fontScale="70000" lnSpcReduction="20000"/>
          </a:bodyPr>
          <a:lstStyle/>
          <a:p>
            <a:r>
              <a:rPr lang="en-US" dirty="0"/>
              <a:t>Neural Responding Machine for Short-Text Conversation (2015-03)</a:t>
            </a:r>
          </a:p>
          <a:p>
            <a:r>
              <a:rPr lang="en-US" dirty="0"/>
              <a:t>A Neural Conversational Model (2015-06)</a:t>
            </a:r>
          </a:p>
          <a:p>
            <a:r>
              <a:rPr lang="en-US" dirty="0"/>
              <a:t>A Neural Network Approach to Context-Sensitive Generation of Conversational Responses (2015-06)</a:t>
            </a:r>
          </a:p>
          <a:p>
            <a:r>
              <a:rPr lang="en-US" dirty="0"/>
              <a:t>The Ubuntu Dialogue Corpus: A Large Dataset for Research in Unstructured Multi-Turn Dialogue Systems (2015-06)</a:t>
            </a:r>
          </a:p>
          <a:p>
            <a:r>
              <a:rPr lang="en-US" dirty="0"/>
              <a:t>Building End-To-End Dialogue Systems Using Generative Hierarchical Neural Network Models (2015-07)</a:t>
            </a:r>
          </a:p>
          <a:p>
            <a:r>
              <a:rPr lang="en-US" dirty="0"/>
              <a:t>A Diversity-Promoting Objective Function for Neural Conversation Models (2015-10)</a:t>
            </a:r>
          </a:p>
          <a:p>
            <a:r>
              <a:rPr lang="en-US" dirty="0"/>
              <a:t>Attention with Intention for a Neural Network Conversation Model (2015-10)</a:t>
            </a:r>
          </a:p>
          <a:p>
            <a:r>
              <a:rPr lang="en-US" dirty="0"/>
              <a:t>Improved Deep Learning Baselines for Ubuntu Corpus Dialogs (2015-10)</a:t>
            </a:r>
          </a:p>
          <a:p>
            <a:r>
              <a:rPr lang="en-US" dirty="0"/>
              <a:t>A Survey of Available Corpora for Building Data-Driven Dialogue Systems (2015-12)</a:t>
            </a:r>
          </a:p>
          <a:p>
            <a:r>
              <a:rPr lang="en-US" dirty="0"/>
              <a:t>Incorporating Copying Mechanism in Sequence-to-Sequence Learning (2016-03)</a:t>
            </a:r>
          </a:p>
          <a:p>
            <a:r>
              <a:rPr lang="en-US" dirty="0"/>
              <a:t>A Persona-Based Neural Conversation Model (2016-03)</a:t>
            </a:r>
          </a:p>
          <a:p>
            <a:r>
              <a:rPr lang="en-US" dirty="0"/>
              <a:t>How NOT To Evaluate Your Dialogue System: An Empirical Study of Unsupervised Evaluation Metrics for Dialogue Response Generation (2016-03)</a:t>
            </a:r>
          </a:p>
        </p:txBody>
      </p:sp>
    </p:spTree>
    <p:extLst>
      <p:ext uri="{BB962C8B-B14F-4D97-AF65-F5344CB8AC3E}">
        <p14:creationId xmlns:p14="http://schemas.microsoft.com/office/powerpoint/2010/main" val="17141310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720329"/>
          </a:xfrm>
        </p:spPr>
        <p:txBody>
          <a:bodyPr/>
          <a:lstStyle/>
          <a:p>
            <a:r>
              <a:rPr lang="en-US" dirty="0">
                <a:solidFill>
                  <a:srgbClr val="7030A0"/>
                </a:solidFill>
              </a:rPr>
              <a:t>Learning resources</a:t>
            </a:r>
          </a:p>
        </p:txBody>
      </p:sp>
      <p:sp>
        <p:nvSpPr>
          <p:cNvPr id="4" name="TextBox 3"/>
          <p:cNvSpPr txBox="1"/>
          <p:nvPr/>
        </p:nvSpPr>
        <p:spPr>
          <a:xfrm>
            <a:off x="1440753" y="793033"/>
            <a:ext cx="5872162" cy="4247317"/>
          </a:xfrm>
          <a:prstGeom prst="rect">
            <a:avLst/>
          </a:prstGeom>
          <a:noFill/>
        </p:spPr>
        <p:txBody>
          <a:bodyPr wrap="square" rtlCol="0">
            <a:spAutoFit/>
          </a:bodyPr>
          <a:lstStyle/>
          <a:p>
            <a:r>
              <a:rPr lang="en-US" sz="1800" dirty="0"/>
              <a:t>Stanford class on deep learning for NLP.</a:t>
            </a:r>
            <a:r>
              <a:rPr lang="en-US" sz="1800" dirty="0">
                <a:hlinkClick r:id="rId3"/>
              </a:rPr>
              <a:t>http://cs224d.stanford.edu/syllabus.html</a:t>
            </a:r>
            <a:endParaRPr lang="en-US" sz="1800" dirty="0"/>
          </a:p>
          <a:p>
            <a:endParaRPr lang="en-US" sz="1800" dirty="0"/>
          </a:p>
          <a:p>
            <a:r>
              <a:rPr lang="en-US" sz="1800" dirty="0"/>
              <a:t>Hinton’s Coursera Course. Get it right from the horse’s mouth. He explains things well.</a:t>
            </a:r>
          </a:p>
          <a:p>
            <a:r>
              <a:rPr lang="en-US" sz="1800" dirty="0">
                <a:hlinkClick r:id="rId4"/>
              </a:rPr>
              <a:t>https://www.coursera.org/course/neuralnets</a:t>
            </a:r>
            <a:endParaRPr lang="en-US" sz="1800" dirty="0"/>
          </a:p>
          <a:p>
            <a:endParaRPr lang="en-US" sz="1800" dirty="0"/>
          </a:p>
          <a:p>
            <a:r>
              <a:rPr lang="en-US" sz="1800" dirty="0"/>
              <a:t>Online textbook in preparation for deep learning from Yoshua Bengio and friends. Clear and understandable.</a:t>
            </a:r>
          </a:p>
          <a:p>
            <a:r>
              <a:rPr lang="en-US" sz="1800" dirty="0">
                <a:hlinkClick r:id="rId5"/>
              </a:rPr>
              <a:t>http://www.iro.umontreal.ca/~bengioy/dlbook/</a:t>
            </a:r>
            <a:endParaRPr lang="en-US" sz="1800" dirty="0"/>
          </a:p>
          <a:p>
            <a:endParaRPr lang="en-US" sz="1800" dirty="0"/>
          </a:p>
          <a:p>
            <a:r>
              <a:rPr lang="en-US" sz="1800" dirty="0"/>
              <a:t>TensorFlow tutorials.</a:t>
            </a:r>
          </a:p>
          <a:p>
            <a:r>
              <a:rPr lang="en-US" sz="1800" dirty="0">
                <a:hlinkClick r:id="rId6"/>
              </a:rPr>
              <a:t>https://www.tensorflow.org/versions/r0.8/tutorials/index.html</a:t>
            </a:r>
            <a:endParaRPr lang="en-US" sz="1800" dirty="0"/>
          </a:p>
          <a:p>
            <a:endParaRPr lang="en-US" sz="1800" dirty="0"/>
          </a:p>
        </p:txBody>
      </p:sp>
    </p:spTree>
    <p:extLst>
      <p:ext uri="{BB962C8B-B14F-4D97-AF65-F5344CB8AC3E}">
        <p14:creationId xmlns:p14="http://schemas.microsoft.com/office/powerpoint/2010/main" val="35130656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Additional Sources</a:t>
            </a:r>
          </a:p>
        </p:txBody>
      </p:sp>
      <p:sp>
        <p:nvSpPr>
          <p:cNvPr id="3" name="Content Placeholder 2"/>
          <p:cNvSpPr>
            <a:spLocks noGrp="1"/>
          </p:cNvSpPr>
          <p:nvPr>
            <p:ph idx="1"/>
          </p:nvPr>
        </p:nvSpPr>
        <p:spPr/>
        <p:txBody>
          <a:bodyPr/>
          <a:lstStyle/>
          <a:p>
            <a:r>
              <a:rPr lang="en-US" sz="1800" dirty="0">
                <a:hlinkClick r:id="rId2"/>
              </a:rPr>
              <a:t>https://cis.ctsi.mcw.edu/deid/</a:t>
            </a:r>
            <a:endParaRPr lang="en-US" sz="1800" dirty="0"/>
          </a:p>
          <a:p>
            <a:r>
              <a:rPr lang="en-US" sz="1800" dirty="0">
                <a:hlinkClick r:id="rId3"/>
              </a:rPr>
              <a:t>https://cis.ctsi.mcw.edu/nlp/</a:t>
            </a:r>
            <a:endParaRPr lang="en-US" sz="1800" dirty="0"/>
          </a:p>
          <a:p>
            <a:r>
              <a:rPr lang="en-US" sz="1800" dirty="0">
                <a:hlinkClick r:id="rId4"/>
              </a:rPr>
              <a:t>https://github.com/jayurbain/machine-learning</a:t>
            </a:r>
            <a:endParaRPr lang="en-US" sz="1800" dirty="0"/>
          </a:p>
          <a:p>
            <a:r>
              <a:rPr lang="en-US" sz="1800" dirty="0">
                <a:hlinkClick r:id="rId5"/>
              </a:rPr>
              <a:t>https://github.com/jayurbain/ctsi-mcw-deid-service</a:t>
            </a:r>
            <a:endParaRPr lang="en-US" sz="1800" dirty="0"/>
          </a:p>
          <a:p>
            <a:r>
              <a:rPr lang="en-US" sz="1800" dirty="0">
                <a:hlinkClick r:id="rId5"/>
              </a:rPr>
              <a:t>https://github.com/jayurbain/ctsi-mcw-deid-service</a:t>
            </a:r>
            <a:endParaRPr lang="en-US" sz="1800" dirty="0"/>
          </a:p>
          <a:p>
            <a:endParaRPr lang="en-US" dirty="0"/>
          </a:p>
          <a:p>
            <a:pPr marL="0" indent="0"/>
            <a:endParaRPr lang="en-US" dirty="0"/>
          </a:p>
          <a:p>
            <a:endParaRPr lang="en-US" dirty="0"/>
          </a:p>
          <a:p>
            <a:endParaRPr lang="en-US" dirty="0"/>
          </a:p>
        </p:txBody>
      </p:sp>
    </p:spTree>
    <p:extLst>
      <p:ext uri="{BB962C8B-B14F-4D97-AF65-F5344CB8AC3E}">
        <p14:creationId xmlns:p14="http://schemas.microsoft.com/office/powerpoint/2010/main" val="41008821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5E1E-8382-E24D-82FD-08E05AF1408D}"/>
              </a:ext>
            </a:extLst>
          </p:cNvPr>
          <p:cNvSpPr>
            <a:spLocks noGrp="1"/>
          </p:cNvSpPr>
          <p:nvPr>
            <p:ph type="title"/>
          </p:nvPr>
        </p:nvSpPr>
        <p:spPr>
          <a:xfrm>
            <a:off x="236669" y="200199"/>
            <a:ext cx="2758217" cy="622844"/>
          </a:xfrm>
        </p:spPr>
        <p:txBody>
          <a:bodyPr/>
          <a:lstStyle/>
          <a:p>
            <a:r>
              <a:rPr lang="en-US" b="0" dirty="0">
                <a:solidFill>
                  <a:srgbClr val="7030A0"/>
                </a:solidFill>
              </a:rPr>
              <a:t>Parsing</a:t>
            </a:r>
          </a:p>
        </p:txBody>
      </p:sp>
      <p:pic>
        <p:nvPicPr>
          <p:cNvPr id="7" name="Picture 6">
            <a:extLst>
              <a:ext uri="{FF2B5EF4-FFF2-40B4-BE49-F238E27FC236}">
                <a16:creationId xmlns:a16="http://schemas.microsoft.com/office/drawing/2014/main" id="{623B7F88-4F55-9E49-96B7-BC46BB8BC633}"/>
              </a:ext>
            </a:extLst>
          </p:cNvPr>
          <p:cNvPicPr>
            <a:picLocks noChangeAspect="1"/>
          </p:cNvPicPr>
          <p:nvPr/>
        </p:nvPicPr>
        <p:blipFill>
          <a:blip r:embed="rId3"/>
          <a:stretch>
            <a:fillRect/>
          </a:stretch>
        </p:blipFill>
        <p:spPr>
          <a:xfrm>
            <a:off x="1960462" y="823043"/>
            <a:ext cx="5868251" cy="4034998"/>
          </a:xfrm>
          <a:prstGeom prst="rect">
            <a:avLst/>
          </a:prstGeom>
        </p:spPr>
      </p:pic>
    </p:spTree>
    <p:extLst>
      <p:ext uri="{BB962C8B-B14F-4D97-AF65-F5344CB8AC3E}">
        <p14:creationId xmlns:p14="http://schemas.microsoft.com/office/powerpoint/2010/main" val="196229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marL="114300" indent="0">
              <a:buNone/>
            </a:pPr>
            <a:br>
              <a:rPr lang="en-US" dirty="0"/>
            </a:br>
            <a:endParaRPr lang="en-US" dirty="0"/>
          </a:p>
        </p:txBody>
      </p:sp>
      <p:pic>
        <p:nvPicPr>
          <p:cNvPr id="35842" name="Picture 2">
            <a:extLst>
              <a:ext uri="{FF2B5EF4-FFF2-40B4-BE49-F238E27FC236}">
                <a16:creationId xmlns:a16="http://schemas.microsoft.com/office/drawing/2014/main" id="{765AF625-3BF4-1C4B-9D68-279DEB262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9144000" cy="511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65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pPr fontAlgn="base"/>
            <a:r>
              <a:rPr lang="en-US" dirty="0"/>
              <a:t>Transfer Learning in NLP</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091156"/>
            <a:ext cx="8520600" cy="3416400"/>
          </a:xfrm>
        </p:spPr>
        <p:txBody>
          <a:bodyPr/>
          <a:lstStyle/>
          <a:p>
            <a:r>
              <a:rPr lang="en-US" dirty="0"/>
              <a:t>Allow network to make use of the knowledge learned from a more general learning task.</a:t>
            </a:r>
          </a:p>
          <a:p>
            <a:r>
              <a:rPr lang="en-US" dirty="0"/>
              <a:t>General network often trained on a much later data set.</a:t>
            </a:r>
          </a:p>
          <a:p>
            <a:r>
              <a:rPr lang="en-US" dirty="0"/>
              <a:t>Architecturally, involves splitting the model into a </a:t>
            </a:r>
            <a:r>
              <a:rPr lang="en-US" i="1" dirty="0"/>
              <a:t>body</a:t>
            </a:r>
            <a:r>
              <a:rPr lang="en-US" dirty="0"/>
              <a:t> and a </a:t>
            </a:r>
            <a:r>
              <a:rPr lang="en-US" i="1" dirty="0"/>
              <a:t>head. </a:t>
            </a:r>
            <a:r>
              <a:rPr lang="en-US" dirty="0"/>
              <a:t>The head is a task-specific network. </a:t>
            </a:r>
          </a:p>
          <a:p>
            <a:r>
              <a:rPr lang="en-US" dirty="0"/>
              <a:t>During training, the weights of the body learn broad features of the source domain. These weights are used to initialize a new model for the new task.</a:t>
            </a:r>
            <a:endParaRPr lang="en-US" b="1" u="sng" baseline="30000" dirty="0"/>
          </a:p>
          <a:p>
            <a:r>
              <a:rPr lang="en-US" dirty="0"/>
              <a:t>Compared to traditional supervised learning, this approach typically produces high-quality models that can be trained much more efficiently on a variety of downstream tasks, and with much less labeled data. </a:t>
            </a:r>
          </a:p>
        </p:txBody>
      </p:sp>
    </p:spTree>
    <p:extLst>
      <p:ext uri="{BB962C8B-B14F-4D97-AF65-F5344CB8AC3E}">
        <p14:creationId xmlns:p14="http://schemas.microsoft.com/office/powerpoint/2010/main" val="293315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pPr fontAlgn="base"/>
            <a:r>
              <a:rPr lang="en-US" dirty="0"/>
              <a:t>Transfer Learning in NLP</a:t>
            </a:r>
          </a:p>
        </p:txBody>
      </p:sp>
      <p:pic>
        <p:nvPicPr>
          <p:cNvPr id="32770" name="Picture 2" descr="transfer-learning">
            <a:extLst>
              <a:ext uri="{FF2B5EF4-FFF2-40B4-BE49-F238E27FC236}">
                <a16:creationId xmlns:a16="http://schemas.microsoft.com/office/drawing/2014/main" id="{6537DB7A-2B28-0C44-8DF8-F170FB003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887" y="1017725"/>
            <a:ext cx="5024723" cy="392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86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a:xfrm>
            <a:off x="311700" y="288275"/>
            <a:ext cx="8520600" cy="572700"/>
          </a:xfrm>
        </p:spPr>
        <p:txBody>
          <a:bodyPr/>
          <a:lstStyle/>
          <a:p>
            <a:r>
              <a:rPr lang="en-US" dirty="0"/>
              <a:t>Revolution in NLP – Model Pretraining &amp; Transfer Learning</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276043"/>
            <a:ext cx="8520600" cy="3416400"/>
          </a:xfrm>
        </p:spPr>
        <p:txBody>
          <a:bodyPr/>
          <a:lstStyle/>
          <a:p>
            <a:pPr fontAlgn="base"/>
            <a:r>
              <a:rPr lang="en-US" dirty="0"/>
              <a:t>Pretraining has been mainstream in image processing since the early 2010s, but in NLP it was restricted to contextless word embeddings (i.e., dense vector representations of individual words). </a:t>
            </a:r>
          </a:p>
          <a:p>
            <a:pPr fontAlgn="base"/>
            <a:r>
              <a:rPr lang="en-US" dirty="0"/>
              <a:t>For example, the word “bear” had the same pretrained embedding in “teddy bear” and in “to bear.” </a:t>
            </a:r>
          </a:p>
          <a:p>
            <a:pPr fontAlgn="base"/>
            <a:r>
              <a:rPr lang="en-US" dirty="0"/>
              <a:t>In 2018, several papers proposed full-blown language models that could be pretrained and fine-tuned for a variety of NLP tasks; this completely changed the game.</a:t>
            </a:r>
          </a:p>
        </p:txBody>
      </p:sp>
    </p:spTree>
    <p:extLst>
      <p:ext uri="{BB962C8B-B14F-4D97-AF65-F5344CB8AC3E}">
        <p14:creationId xmlns:p14="http://schemas.microsoft.com/office/powerpoint/2010/main" val="5111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Revolution in NLP - Attention Is All You Need</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marL="114300" indent="0" fontAlgn="base">
              <a:buNone/>
            </a:pPr>
            <a:r>
              <a:rPr lang="en-US" sz="1200" dirty="0">
                <a:hlinkClick r:id="rId2"/>
              </a:rPr>
              <a:t>bert-qa-x1</a:t>
            </a:r>
            <a:r>
              <a:rPr lang="en-US" sz="1200" dirty="0"/>
              <a:t> – BERT QA</a:t>
            </a:r>
          </a:p>
          <a:p>
            <a:pPr fontAlgn="base"/>
            <a:r>
              <a:rPr lang="en-US" sz="1200" dirty="0">
                <a:hlinkClick r:id="rId3"/>
              </a:rPr>
              <a:t>http://35.239.172.96:8080/</a:t>
            </a:r>
            <a:endParaRPr lang="en-US" sz="1200" dirty="0"/>
          </a:p>
          <a:p>
            <a:pPr marL="114300" indent="0" fontAlgn="base">
              <a:buNone/>
            </a:pPr>
            <a:endParaRPr lang="en-US" sz="1200" dirty="0">
              <a:hlinkClick r:id="rId4"/>
            </a:endParaRPr>
          </a:p>
          <a:p>
            <a:pPr marL="114300" indent="0" fontAlgn="base">
              <a:buNone/>
            </a:pPr>
            <a:r>
              <a:rPr lang="en-US" sz="1200" dirty="0">
                <a:hlinkClick r:id="rId4"/>
              </a:rPr>
              <a:t>Bio NER + Entity Linking - scispacy-umls-entity</a:t>
            </a:r>
            <a:r>
              <a:rPr lang="en-US" sz="1200" dirty="0"/>
              <a:t>  </a:t>
            </a:r>
          </a:p>
          <a:p>
            <a:pPr fontAlgn="base"/>
            <a:r>
              <a:rPr lang="en-US" sz="1200" dirty="0">
                <a:hlinkClick r:id="rId5"/>
              </a:rPr>
              <a:t>http://34.136.131.39:8000/</a:t>
            </a:r>
            <a:endParaRPr lang="en-US" sz="1200" dirty="0"/>
          </a:p>
          <a:p>
            <a:pPr marL="114300" indent="0" fontAlgn="base">
              <a:buNone/>
            </a:pPr>
            <a:endParaRPr lang="en-US" sz="1200" dirty="0"/>
          </a:p>
          <a:p>
            <a:pPr marL="114300" indent="0" fontAlgn="base">
              <a:buNone/>
            </a:pPr>
            <a:r>
              <a:rPr lang="en-US" sz="1200" dirty="0">
                <a:hlinkClick r:id="rId6"/>
              </a:rPr>
              <a:t>01_transformer_hg_intro.ipynb </a:t>
            </a:r>
          </a:p>
          <a:p>
            <a:pPr marL="114300" indent="0" fontAlgn="base">
              <a:buNone/>
            </a:pPr>
            <a:r>
              <a:rPr lang="en-US" sz="1200" dirty="0">
                <a:hlinkClick r:id="rId6"/>
              </a:rPr>
              <a:t>https://colab.research.google.com/drive/1SSSPQbQo73FA1Qg91Rh9WLvucbEuWVNJ#scrollTo=lUfVLI9ZCZIu</a:t>
            </a:r>
            <a:endParaRPr lang="en-US" sz="1200" dirty="0"/>
          </a:p>
          <a:p>
            <a:pPr marL="114300" indent="0" fontAlgn="base">
              <a:buNone/>
            </a:pPr>
            <a:endParaRPr lang="en-US" sz="1200" dirty="0">
              <a:hlinkClick r:id="rId7"/>
            </a:endParaRPr>
          </a:p>
          <a:p>
            <a:pPr marL="114300" indent="0" fontAlgn="base">
              <a:buNone/>
            </a:pPr>
            <a:r>
              <a:rPr lang="en-US" sz="1200" dirty="0">
                <a:hlinkClick r:id="rId7"/>
              </a:rPr>
              <a:t>GPT3 – SQL</a:t>
            </a:r>
          </a:p>
          <a:p>
            <a:pPr marL="114300" indent="0" fontAlgn="base">
              <a:buNone/>
            </a:pPr>
            <a:r>
              <a:rPr lang="en-US" sz="1200" dirty="0">
                <a:hlinkClick r:id="rId7"/>
              </a:rPr>
              <a:t>http://localhost:8888/notebooks/OpenAI-GPT3-2021/gpt-3-simple-tutorial/gpt-3-notebook.ipynb</a:t>
            </a:r>
            <a:endParaRPr lang="en-US" sz="1200" dirty="0"/>
          </a:p>
          <a:p>
            <a:pPr marL="114300" indent="0" fontAlgn="base">
              <a:buNone/>
            </a:pPr>
            <a:endParaRPr lang="en-US" sz="1200" dirty="0"/>
          </a:p>
          <a:p>
            <a:pPr marL="114300" indent="0" fontAlgn="base">
              <a:buNone/>
            </a:pPr>
            <a:r>
              <a:rPr lang="en-US" sz="1200" dirty="0"/>
              <a:t>CLIP with GPT3</a:t>
            </a:r>
          </a:p>
          <a:p>
            <a:pPr marL="114300" indent="0" fontAlgn="base">
              <a:buNone/>
            </a:pPr>
            <a:r>
              <a:rPr lang="en-US" sz="1200" u="sng" dirty="0">
                <a:hlinkClick r:id="rId8"/>
              </a:rPr>
              <a:t>https://colab.research.google.com/github/openai/glide-text2im/blob/main/notebooks/text2im.ipynb#scrollTo=zj6znj2k2iAu</a:t>
            </a:r>
            <a:endParaRPr lang="en-US" sz="1200" dirty="0"/>
          </a:p>
        </p:txBody>
      </p:sp>
    </p:spTree>
    <p:extLst>
      <p:ext uri="{BB962C8B-B14F-4D97-AF65-F5344CB8AC3E}">
        <p14:creationId xmlns:p14="http://schemas.microsoft.com/office/powerpoint/2010/main" val="313058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Revolution in NLP – Model Hubs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fontAlgn="base"/>
            <a:r>
              <a:rPr lang="en-US" i="1" dirty="0"/>
              <a:t>Model hubs</a:t>
            </a:r>
            <a:r>
              <a:rPr lang="en-US" dirty="0"/>
              <a:t> like Hugging Face’s have also been a game-changer. </a:t>
            </a:r>
          </a:p>
          <a:p>
            <a:pPr fontAlgn="base"/>
            <a:r>
              <a:rPr lang="en-US" dirty="0"/>
              <a:t>In the early days, pretrained models were just posted anywhere, so it wasn’t easy to find what you needed. </a:t>
            </a:r>
          </a:p>
          <a:p>
            <a:pPr fontAlgn="base"/>
            <a:r>
              <a:rPr lang="en-US" dirty="0"/>
              <a:t>Hugging Face’s Transformers: it’s open source, it supports both TensorFlow and </a:t>
            </a:r>
            <a:r>
              <a:rPr lang="en-US" dirty="0" err="1"/>
              <a:t>PyTorch</a:t>
            </a:r>
            <a:r>
              <a:rPr lang="en-US" dirty="0"/>
              <a:t>, and it makes it easy to download a state-of-the-art pretrained model from the Hugging Face Hub, configure it for your task, fine-tune it on your dataset, and evaluate it. </a:t>
            </a:r>
            <a:br>
              <a:rPr lang="en-US" dirty="0"/>
            </a:br>
            <a:endParaRPr lang="en-US" dirty="0"/>
          </a:p>
        </p:txBody>
      </p:sp>
    </p:spTree>
    <p:extLst>
      <p:ext uri="{BB962C8B-B14F-4D97-AF65-F5344CB8AC3E}">
        <p14:creationId xmlns:p14="http://schemas.microsoft.com/office/powerpoint/2010/main" val="156399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Key concepts needed to understand 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r>
              <a:rPr lang="en-US" dirty="0"/>
              <a:t>The encoder-decoder framework</a:t>
            </a:r>
          </a:p>
          <a:p>
            <a:r>
              <a:rPr lang="en-US" dirty="0"/>
              <a:t>Attention mechanisms</a:t>
            </a:r>
          </a:p>
          <a:p>
            <a:r>
              <a:rPr lang="en-US" dirty="0"/>
              <a:t>Transfer learning</a:t>
            </a:r>
            <a:br>
              <a:rPr lang="en-US" dirty="0"/>
            </a:br>
            <a:br>
              <a:rPr lang="en-US" dirty="0"/>
            </a:br>
            <a:br>
              <a:rPr lang="en-US" dirty="0"/>
            </a:br>
            <a:endParaRPr lang="en-US" dirty="0"/>
          </a:p>
        </p:txBody>
      </p:sp>
    </p:spTree>
    <p:extLst>
      <p:ext uri="{BB962C8B-B14F-4D97-AF65-F5344CB8AC3E}">
        <p14:creationId xmlns:p14="http://schemas.microsoft.com/office/powerpoint/2010/main" val="412505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 Anatomy</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r>
              <a:rPr lang="en-US" i="1" dirty="0"/>
              <a:t>Encoder-decoder</a:t>
            </a:r>
            <a:r>
              <a:rPr lang="en-US" dirty="0"/>
              <a:t> architecture</a:t>
            </a:r>
          </a:p>
          <a:p>
            <a:r>
              <a:rPr lang="en-US" dirty="0"/>
              <a:t>Sequence of words is translated from one language to another.</a:t>
            </a:r>
          </a:p>
          <a:p>
            <a:endParaRPr lang="en-US" dirty="0"/>
          </a:p>
          <a:p>
            <a:pPr marL="114300" indent="0" fontAlgn="base">
              <a:buNone/>
            </a:pPr>
            <a:r>
              <a:rPr lang="en-US" dirty="0"/>
              <a:t>Encoder</a:t>
            </a:r>
          </a:p>
          <a:p>
            <a:pPr fontAlgn="base"/>
            <a:r>
              <a:rPr lang="en-US" dirty="0"/>
              <a:t>Converts an input sequence of tokens into a sequence of embedding vectors, often called the </a:t>
            </a:r>
            <a:r>
              <a:rPr lang="en-US" i="1" dirty="0"/>
              <a:t>hidden state</a:t>
            </a:r>
            <a:r>
              <a:rPr lang="en-US" dirty="0"/>
              <a:t> or </a:t>
            </a:r>
            <a:r>
              <a:rPr lang="en-US" i="1" dirty="0"/>
              <a:t>context</a:t>
            </a:r>
            <a:endParaRPr lang="en-US" dirty="0"/>
          </a:p>
          <a:p>
            <a:pPr marL="114300" indent="0" fontAlgn="base">
              <a:buNone/>
            </a:pPr>
            <a:r>
              <a:rPr lang="en-US" dirty="0"/>
              <a:t>Decoder</a:t>
            </a:r>
          </a:p>
          <a:p>
            <a:pPr fontAlgn="base"/>
            <a:r>
              <a:rPr lang="en-US" dirty="0"/>
              <a:t>Uses the encoder’s hidden state to iteratively generate an output sequence of tokens, one token at a time</a:t>
            </a:r>
          </a:p>
          <a:p>
            <a:pPr marL="114300" indent="0">
              <a:buNone/>
            </a:pPr>
            <a:br>
              <a:rPr lang="en-US" dirty="0"/>
            </a:br>
            <a:br>
              <a:rPr lang="en-US" dirty="0"/>
            </a:br>
            <a:br>
              <a:rPr lang="en-US" dirty="0"/>
            </a:br>
            <a:endParaRPr lang="en-US" dirty="0"/>
          </a:p>
        </p:txBody>
      </p:sp>
    </p:spTree>
    <p:extLst>
      <p:ext uri="{BB962C8B-B14F-4D97-AF65-F5344CB8AC3E}">
        <p14:creationId xmlns:p14="http://schemas.microsoft.com/office/powerpoint/2010/main" val="3547736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Encoder Only Models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146210"/>
            <a:ext cx="8520600" cy="3416400"/>
          </a:xfrm>
        </p:spPr>
        <p:txBody>
          <a:bodyPr/>
          <a:lstStyle/>
          <a:p>
            <a:pPr fontAlgn="base"/>
            <a:r>
              <a:rPr lang="en-US" dirty="0"/>
              <a:t>Text classification or named entity recognition. </a:t>
            </a:r>
          </a:p>
          <a:p>
            <a:pPr fontAlgn="base"/>
            <a:r>
              <a:rPr lang="en-US" dirty="0"/>
              <a:t>BERT and its variants, like </a:t>
            </a:r>
            <a:r>
              <a:rPr lang="en-US" dirty="0" err="1"/>
              <a:t>RoBERTa</a:t>
            </a:r>
            <a:r>
              <a:rPr lang="en-US" dirty="0"/>
              <a:t> and </a:t>
            </a:r>
            <a:r>
              <a:rPr lang="en-US" dirty="0" err="1"/>
              <a:t>DistilBERT</a:t>
            </a:r>
            <a:r>
              <a:rPr lang="en-US" dirty="0"/>
              <a:t>.. </a:t>
            </a:r>
          </a:p>
          <a:p>
            <a:pPr fontAlgn="base"/>
            <a:r>
              <a:rPr lang="en-US" dirty="0"/>
              <a:t>The representation computed depends on the left (before the token) and the right (after the token) contexts. </a:t>
            </a:r>
          </a:p>
          <a:p>
            <a:pPr fontAlgn="base"/>
            <a:r>
              <a:rPr lang="en-US" dirty="0"/>
              <a:t>Called </a:t>
            </a:r>
            <a:r>
              <a:rPr lang="en-US" i="1" dirty="0"/>
              <a:t>bidirectional attention</a:t>
            </a:r>
            <a:r>
              <a:rPr lang="en-US" dirty="0"/>
              <a:t>.</a:t>
            </a:r>
          </a:p>
        </p:txBody>
      </p:sp>
      <p:sp>
        <p:nvSpPr>
          <p:cNvPr id="4" name="TextBox 3">
            <a:extLst>
              <a:ext uri="{FF2B5EF4-FFF2-40B4-BE49-F238E27FC236}">
                <a16:creationId xmlns:a16="http://schemas.microsoft.com/office/drawing/2014/main" id="{BCFC0C02-89A5-C141-967C-B50A9A54C191}"/>
              </a:ext>
            </a:extLst>
          </p:cNvPr>
          <p:cNvSpPr txBox="1"/>
          <p:nvPr/>
        </p:nvSpPr>
        <p:spPr>
          <a:xfrm>
            <a:off x="1631092" y="317568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0951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Decoder Only Models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146210"/>
            <a:ext cx="8520600" cy="3416400"/>
          </a:xfrm>
        </p:spPr>
        <p:txBody>
          <a:bodyPr/>
          <a:lstStyle/>
          <a:p>
            <a:pPr fontAlgn="base"/>
            <a:r>
              <a:rPr lang="en-US" dirty="0"/>
              <a:t>Given a prompt of text like “Thanks for lunch, I had a…” these models will auto-complete the sequence by iteratively predicting the most probable next word. </a:t>
            </a:r>
          </a:p>
          <a:p>
            <a:pPr fontAlgn="base"/>
            <a:r>
              <a:rPr lang="en-US" dirty="0"/>
              <a:t>The family of GPT models belong to this class. </a:t>
            </a:r>
          </a:p>
          <a:p>
            <a:pPr fontAlgn="base"/>
            <a:r>
              <a:rPr lang="en-US" dirty="0"/>
              <a:t>The representation computed for a given token in this architecture depends only on the left context. </a:t>
            </a:r>
          </a:p>
          <a:p>
            <a:pPr fontAlgn="base"/>
            <a:r>
              <a:rPr lang="en-US" dirty="0"/>
              <a:t>This is often called </a:t>
            </a:r>
            <a:r>
              <a:rPr lang="en-US" i="1" dirty="0"/>
              <a:t>causal</a:t>
            </a:r>
            <a:r>
              <a:rPr lang="en-US" dirty="0"/>
              <a:t> or </a:t>
            </a:r>
            <a:r>
              <a:rPr lang="en-US" i="1" dirty="0"/>
              <a:t>autoregressive attention</a:t>
            </a:r>
            <a:r>
              <a:rPr lang="en-US" dirty="0"/>
              <a:t>.</a:t>
            </a:r>
          </a:p>
          <a:p>
            <a:pPr marL="114300" indent="0">
              <a:buNone/>
            </a:pPr>
            <a:br>
              <a:rPr lang="en-US" dirty="0"/>
            </a:br>
            <a:br>
              <a:rPr lang="en-US" dirty="0"/>
            </a:br>
            <a:br>
              <a:rPr lang="en-US" dirty="0"/>
            </a:br>
            <a:endParaRPr lang="en-US" dirty="0"/>
          </a:p>
        </p:txBody>
      </p:sp>
      <p:sp>
        <p:nvSpPr>
          <p:cNvPr id="4" name="TextBox 3">
            <a:extLst>
              <a:ext uri="{FF2B5EF4-FFF2-40B4-BE49-F238E27FC236}">
                <a16:creationId xmlns:a16="http://schemas.microsoft.com/office/drawing/2014/main" id="{BCFC0C02-89A5-C141-967C-B50A9A54C191}"/>
              </a:ext>
            </a:extLst>
          </p:cNvPr>
          <p:cNvSpPr txBox="1"/>
          <p:nvPr/>
        </p:nvSpPr>
        <p:spPr>
          <a:xfrm>
            <a:off x="1631092" y="317568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3577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Encoder-Decoder Models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146210"/>
            <a:ext cx="8520600" cy="3416400"/>
          </a:xfrm>
        </p:spPr>
        <p:txBody>
          <a:bodyPr/>
          <a:lstStyle/>
          <a:p>
            <a:pPr marL="114300" indent="0" fontAlgn="base">
              <a:buNone/>
            </a:pPr>
            <a:r>
              <a:rPr lang="en-US" dirty="0"/>
              <a:t>Encoder-decoder</a:t>
            </a:r>
          </a:p>
          <a:p>
            <a:pPr fontAlgn="base"/>
            <a:r>
              <a:rPr lang="en-US" dirty="0"/>
              <a:t>Original Transformer architecture.</a:t>
            </a:r>
          </a:p>
          <a:p>
            <a:pPr fontAlgn="base"/>
            <a:r>
              <a:rPr lang="en-US" dirty="0"/>
              <a:t>Used for modeling complex mappings from one sequence of text to another.</a:t>
            </a:r>
          </a:p>
          <a:p>
            <a:pPr fontAlgn="base"/>
            <a:r>
              <a:rPr lang="en-US" dirty="0"/>
              <a:t>Suitable for machine translation and summarization tasks. </a:t>
            </a:r>
          </a:p>
          <a:p>
            <a:pPr fontAlgn="base"/>
            <a:r>
              <a:rPr lang="en-US" dirty="0"/>
              <a:t>In addition to the Transformer architecture, the BART and T5 models belong to this class.</a:t>
            </a:r>
          </a:p>
          <a:p>
            <a:pPr marL="114300" indent="0">
              <a:buNone/>
            </a:pPr>
            <a:br>
              <a:rPr lang="en-US" dirty="0"/>
            </a:br>
            <a:br>
              <a:rPr lang="en-US" dirty="0"/>
            </a:br>
            <a:br>
              <a:rPr lang="en-US" dirty="0"/>
            </a:br>
            <a:endParaRPr lang="en-US" dirty="0"/>
          </a:p>
        </p:txBody>
      </p:sp>
      <p:sp>
        <p:nvSpPr>
          <p:cNvPr id="4" name="TextBox 3">
            <a:extLst>
              <a:ext uri="{FF2B5EF4-FFF2-40B4-BE49-F238E27FC236}">
                <a16:creationId xmlns:a16="http://schemas.microsoft.com/office/drawing/2014/main" id="{BCFC0C02-89A5-C141-967C-B50A9A54C191}"/>
              </a:ext>
            </a:extLst>
          </p:cNvPr>
          <p:cNvSpPr txBox="1"/>
          <p:nvPr/>
        </p:nvSpPr>
        <p:spPr>
          <a:xfrm>
            <a:off x="1631092" y="317568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9386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The Encoder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146210"/>
            <a:ext cx="8520600" cy="3416400"/>
          </a:xfrm>
        </p:spPr>
        <p:txBody>
          <a:bodyPr/>
          <a:lstStyle/>
          <a:p>
            <a:pPr marL="114300" indent="0" fontAlgn="base">
              <a:buNone/>
            </a:pPr>
            <a:r>
              <a:rPr lang="en-US" dirty="0"/>
              <a:t>Encoder-only</a:t>
            </a:r>
          </a:p>
          <a:p>
            <a:pPr marL="114300" indent="0" fontAlgn="base">
              <a:buNone/>
            </a:pPr>
            <a:r>
              <a:rPr lang="en-US" dirty="0"/>
              <a:t>Text classification or named entity recognition. BERT and its variants, like </a:t>
            </a:r>
            <a:r>
              <a:rPr lang="en-US" dirty="0" err="1"/>
              <a:t>RoBERTa</a:t>
            </a:r>
            <a:r>
              <a:rPr lang="en-US" dirty="0"/>
              <a:t> and </a:t>
            </a:r>
            <a:r>
              <a:rPr lang="en-US" dirty="0" err="1"/>
              <a:t>DistilBERT</a:t>
            </a:r>
            <a:r>
              <a:rPr lang="en-US" dirty="0"/>
              <a:t>.. </a:t>
            </a:r>
          </a:p>
          <a:p>
            <a:pPr marL="114300" indent="0" fontAlgn="base">
              <a:buNone/>
            </a:pPr>
            <a:r>
              <a:rPr lang="en-US" dirty="0"/>
              <a:t>The representation computed depends on the left (before the token) and the right (after the token) contexts. Called </a:t>
            </a:r>
            <a:r>
              <a:rPr lang="en-US" i="1" dirty="0"/>
              <a:t>bidirectional attention</a:t>
            </a:r>
            <a:r>
              <a:rPr lang="en-US" dirty="0"/>
              <a:t>.</a:t>
            </a:r>
          </a:p>
          <a:p>
            <a:pPr marL="114300" indent="0" fontAlgn="base">
              <a:buNone/>
            </a:pPr>
            <a:r>
              <a:rPr lang="en-US" dirty="0"/>
              <a:t>Decoder-only</a:t>
            </a:r>
          </a:p>
          <a:p>
            <a:pPr fontAlgn="base"/>
            <a:r>
              <a:rPr lang="en-US" dirty="0"/>
              <a:t>Given a prompt of text like “Thanks for lunch, I had a…” these models will auto-complete the sequence by iteratively predicting the most probable next word. </a:t>
            </a:r>
          </a:p>
          <a:p>
            <a:pPr fontAlgn="base"/>
            <a:r>
              <a:rPr lang="en-US" dirty="0"/>
              <a:t>The family of GPT models belong to this class. The representation computed for a given token in this architecture depends only on the left context. This is often called </a:t>
            </a:r>
            <a:r>
              <a:rPr lang="en-US" i="1" dirty="0"/>
              <a:t>causal</a:t>
            </a:r>
            <a:r>
              <a:rPr lang="en-US" dirty="0"/>
              <a:t> or </a:t>
            </a:r>
            <a:r>
              <a:rPr lang="en-US" i="1" dirty="0"/>
              <a:t>autoregressive attention</a:t>
            </a:r>
            <a:r>
              <a:rPr lang="en-US" dirty="0"/>
              <a:t>.</a:t>
            </a:r>
          </a:p>
          <a:p>
            <a:pPr marL="114300" indent="0">
              <a:buNone/>
            </a:pPr>
            <a:br>
              <a:rPr lang="en-US" dirty="0"/>
            </a:br>
            <a:br>
              <a:rPr lang="en-US" dirty="0"/>
            </a:br>
            <a:br>
              <a:rPr lang="en-US" dirty="0"/>
            </a:br>
            <a:endParaRPr lang="en-US" dirty="0"/>
          </a:p>
        </p:txBody>
      </p:sp>
    </p:spTree>
    <p:extLst>
      <p:ext uri="{BB962C8B-B14F-4D97-AF65-F5344CB8AC3E}">
        <p14:creationId xmlns:p14="http://schemas.microsoft.com/office/powerpoint/2010/main" val="303582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Key concepts needed to understand transformer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r>
              <a:rPr lang="en-US" dirty="0"/>
              <a:t>The encoder-decoder framework</a:t>
            </a:r>
          </a:p>
          <a:p>
            <a:r>
              <a:rPr lang="en-US" dirty="0"/>
              <a:t>Attention mechanisms</a:t>
            </a:r>
          </a:p>
          <a:p>
            <a:r>
              <a:rPr lang="en-US" dirty="0"/>
              <a:t>Transfer learning</a:t>
            </a:r>
            <a:br>
              <a:rPr lang="en-US" dirty="0"/>
            </a:br>
            <a:br>
              <a:rPr lang="en-US" dirty="0"/>
            </a:br>
            <a:br>
              <a:rPr lang="en-US" dirty="0"/>
            </a:br>
            <a:endParaRPr lang="en-US" dirty="0"/>
          </a:p>
        </p:txBody>
      </p:sp>
    </p:spTree>
    <p:extLst>
      <p:ext uri="{BB962C8B-B14F-4D97-AF65-F5344CB8AC3E}">
        <p14:creationId xmlns:p14="http://schemas.microsoft.com/office/powerpoint/2010/main" val="242306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900791" y="429380"/>
            <a:ext cx="5243208" cy="2716128"/>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Core NLP Tasks</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Applications</a:t>
            </a:r>
          </a:p>
          <a:p>
            <a:pPr marL="34290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Deep Learning for NLP</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Future Directions</a:t>
            </a:r>
          </a:p>
        </p:txBody>
      </p:sp>
      <p:sp>
        <p:nvSpPr>
          <p:cNvPr id="3" name="TextBox 2">
            <a:extLst>
              <a:ext uri="{FF2B5EF4-FFF2-40B4-BE49-F238E27FC236}">
                <a16:creationId xmlns:a16="http://schemas.microsoft.com/office/drawing/2014/main" id="{841049EE-C5F6-7E44-A3CA-24F002B10EE8}"/>
              </a:ext>
            </a:extLst>
          </p:cNvPr>
          <p:cNvSpPr txBox="1"/>
          <p:nvPr/>
        </p:nvSpPr>
        <p:spPr>
          <a:xfrm>
            <a:off x="3986175" y="3767016"/>
            <a:ext cx="4657640" cy="954107"/>
          </a:xfrm>
          <a:prstGeom prst="rect">
            <a:avLst/>
          </a:prstGeom>
          <a:noFill/>
          <a:ln>
            <a:solidFill>
              <a:srgbClr val="7030A0"/>
            </a:solidFill>
          </a:ln>
        </p:spPr>
        <p:txBody>
          <a:bodyPr wrap="square" rtlCol="0">
            <a:spAutoFit/>
          </a:bodyPr>
          <a:lstStyle/>
          <a:p>
            <a:r>
              <a:rPr lang="en-US" i="1" dirty="0"/>
              <a:t>I am convinced that the crux of the problem of learning is recognizing relationships and being able to use </a:t>
            </a:r>
            <a:r>
              <a:rPr lang="en-US" i="1"/>
              <a:t>them.</a:t>
            </a:r>
          </a:p>
          <a:p>
            <a:endParaRPr lang="en-US" i="1" dirty="0"/>
          </a:p>
          <a:p>
            <a:r>
              <a:rPr lang="en-US" dirty="0"/>
              <a:t>-- Christopher Strachey in a letter to Alan Turing, 1954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Revolution in NLP - Attention Is All You Need</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pPr fontAlgn="base"/>
            <a:r>
              <a:rPr lang="en-US" dirty="0"/>
              <a:t>The </a:t>
            </a:r>
            <a:r>
              <a:rPr lang="en-US" i="1" dirty="0"/>
              <a:t>transformer</a:t>
            </a:r>
            <a:r>
              <a:rPr lang="en-US" dirty="0"/>
              <a:t> is a neural network architecture proposed in 2017 in a groundbreaking paper called </a:t>
            </a:r>
            <a:r>
              <a:rPr lang="en-US" u="sng" dirty="0">
                <a:hlinkClick r:id="rId2"/>
              </a:rPr>
              <a:t>“Attention Is All You Need”</a:t>
            </a:r>
            <a:r>
              <a:rPr lang="en-US" dirty="0"/>
              <a:t>, by Google.</a:t>
            </a:r>
          </a:p>
          <a:p>
            <a:pPr fontAlgn="base"/>
            <a:r>
              <a:rPr lang="en-US" dirty="0"/>
              <a:t>Combines </a:t>
            </a:r>
            <a:r>
              <a:rPr lang="en-US" i="1" dirty="0"/>
              <a:t>self-supervised pre-training </a:t>
            </a:r>
            <a:r>
              <a:rPr lang="en-US" dirty="0"/>
              <a:t>on very large datasets with a </a:t>
            </a:r>
            <a:r>
              <a:rPr lang="en-US" i="1" dirty="0"/>
              <a:t>scalable attention-based </a:t>
            </a:r>
            <a:r>
              <a:rPr lang="en-US" dirty="0"/>
              <a:t>architecture.</a:t>
            </a:r>
          </a:p>
          <a:p>
            <a:pPr fontAlgn="base"/>
            <a:r>
              <a:rPr lang="en-US" dirty="0"/>
              <a:t>Crushed performance of previous architectures that were typically based on recurrent neural networks (RNNs). </a:t>
            </a:r>
          </a:p>
          <a:p>
            <a:pPr fontAlgn="base"/>
            <a:r>
              <a:rPr lang="en-US" dirty="0"/>
              <a:t>The Transformer architecture is excellent at capturing patterns in long sequences of data and dealing with huge datasets.</a:t>
            </a:r>
          </a:p>
        </p:txBody>
      </p:sp>
    </p:spTree>
    <p:extLst>
      <p:ext uri="{BB962C8B-B14F-4D97-AF65-F5344CB8AC3E}">
        <p14:creationId xmlns:p14="http://schemas.microsoft.com/office/powerpoint/2010/main" val="310135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
          <p:cNvSpPr/>
          <p:nvPr/>
        </p:nvSpPr>
        <p:spPr>
          <a:xfrm>
            <a:off x="3909060" y="1960468"/>
            <a:ext cx="1325880" cy="1143000"/>
          </a:xfrm>
          <a:prstGeom prst="hexagon">
            <a:avLst>
              <a:gd name="adj" fmla="val 25000"/>
              <a:gd name="vf" fmla="val 115470"/>
            </a:avLst>
          </a:prstGeom>
          <a:solidFill>
            <a:schemeClr val="lt2"/>
          </a:solidFill>
          <a:ln>
            <a:noFill/>
          </a:ln>
        </p:spPr>
        <p:txBody>
          <a:bodyPr spcFirstLastPara="1" wrap="square" lIns="45713" tIns="22850" rIns="45713" bIns="22850" anchor="ctr" anchorCtr="0">
            <a:noAutofit/>
          </a:bodyPr>
          <a:lstStyle/>
          <a:p>
            <a:pPr algn="ctr" defTabSz="457200">
              <a:defRPr/>
            </a:pPr>
            <a:r>
              <a:rPr lang="en-US" sz="1200">
                <a:solidFill>
                  <a:srgbClr val="FFFFFF"/>
                </a:solidFill>
              </a:rPr>
              <a:t>Natural Language Processing</a:t>
            </a:r>
            <a:endParaRPr sz="700"/>
          </a:p>
        </p:txBody>
      </p:sp>
      <p:sp>
        <p:nvSpPr>
          <p:cNvPr id="438" name="Google Shape;438;p7"/>
          <p:cNvSpPr/>
          <p:nvPr/>
        </p:nvSpPr>
        <p:spPr>
          <a:xfrm>
            <a:off x="3909060" y="77053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General Q&amp;A</a:t>
            </a:r>
            <a:endParaRPr sz="700"/>
          </a:p>
        </p:txBody>
      </p:sp>
      <p:sp>
        <p:nvSpPr>
          <p:cNvPr id="439" name="Google Shape;439;p7"/>
          <p:cNvSpPr/>
          <p:nvPr/>
        </p:nvSpPr>
        <p:spPr>
          <a:xfrm>
            <a:off x="3909060" y="3150399"/>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Translation</a:t>
            </a:r>
            <a:endParaRPr sz="700"/>
          </a:p>
        </p:txBody>
      </p:sp>
      <p:sp>
        <p:nvSpPr>
          <p:cNvPr id="440" name="Google Shape;440;p7"/>
          <p:cNvSpPr/>
          <p:nvPr/>
        </p:nvSpPr>
        <p:spPr>
          <a:xfrm>
            <a:off x="4990494"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Summary Generation</a:t>
            </a:r>
            <a:endParaRPr sz="700"/>
          </a:p>
        </p:txBody>
      </p:sp>
      <p:sp>
        <p:nvSpPr>
          <p:cNvPr id="441" name="Google Shape;441;p7"/>
          <p:cNvSpPr/>
          <p:nvPr/>
        </p:nvSpPr>
        <p:spPr>
          <a:xfrm>
            <a:off x="4990494"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Dialogue Generation</a:t>
            </a:r>
            <a:endParaRPr sz="700"/>
          </a:p>
        </p:txBody>
      </p:sp>
      <p:sp>
        <p:nvSpPr>
          <p:cNvPr id="442" name="Google Shape;442;p7"/>
          <p:cNvSpPr/>
          <p:nvPr/>
        </p:nvSpPr>
        <p:spPr>
          <a:xfrm>
            <a:off x="2827627"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Intent Detection</a:t>
            </a:r>
            <a:endParaRPr sz="700"/>
          </a:p>
        </p:txBody>
      </p:sp>
      <p:sp>
        <p:nvSpPr>
          <p:cNvPr id="443" name="Google Shape;443;p7"/>
          <p:cNvSpPr/>
          <p:nvPr/>
        </p:nvSpPr>
        <p:spPr>
          <a:xfrm>
            <a:off x="2827627"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 Completion</a:t>
            </a:r>
            <a:endParaRPr sz="700"/>
          </a:p>
        </p:txBody>
      </p:sp>
      <p:sp>
        <p:nvSpPr>
          <p:cNvPr id="444" name="Google Shape;444;p7"/>
          <p:cNvSpPr/>
          <p:nvPr/>
        </p:nvSpPr>
        <p:spPr>
          <a:xfrm>
            <a:off x="6071927" y="1960468"/>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Word Sense</a:t>
            </a:r>
            <a:endParaRPr sz="700"/>
          </a:p>
        </p:txBody>
      </p:sp>
      <p:sp>
        <p:nvSpPr>
          <p:cNvPr id="445" name="Google Shape;445;p7"/>
          <p:cNvSpPr/>
          <p:nvPr/>
        </p:nvSpPr>
        <p:spPr>
          <a:xfrm>
            <a:off x="4990493"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Code Generation</a:t>
            </a:r>
            <a:endParaRPr sz="700"/>
          </a:p>
        </p:txBody>
      </p:sp>
      <p:sp>
        <p:nvSpPr>
          <p:cNvPr id="446" name="Google Shape;446;p7"/>
          <p:cNvSpPr/>
          <p:nvPr/>
        </p:nvSpPr>
        <p:spPr>
          <a:xfrm>
            <a:off x="1746194" y="1949873"/>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Common Sense Reasoning</a:t>
            </a:r>
            <a:endParaRPr sz="700"/>
          </a:p>
        </p:txBody>
      </p:sp>
      <p:sp>
        <p:nvSpPr>
          <p:cNvPr id="447" name="Google Shape;447;p7"/>
          <p:cNvSpPr/>
          <p:nvPr/>
        </p:nvSpPr>
        <p:spPr>
          <a:xfrm>
            <a:off x="4990493" y="15210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Writing</a:t>
            </a:r>
            <a:endParaRPr sz="700"/>
          </a:p>
        </p:txBody>
      </p:sp>
      <p:sp>
        <p:nvSpPr>
          <p:cNvPr id="448" name="Google Shape;448;p7"/>
          <p:cNvSpPr txBox="1"/>
          <p:nvPr/>
        </p:nvSpPr>
        <p:spPr>
          <a:xfrm>
            <a:off x="7397807" y="4643011"/>
            <a:ext cx="1543853" cy="240046"/>
          </a:xfrm>
          <a:prstGeom prst="rect">
            <a:avLst/>
          </a:prstGeom>
          <a:noFill/>
          <a:ln>
            <a:noFill/>
          </a:ln>
        </p:spPr>
        <p:txBody>
          <a:bodyPr spcFirstLastPara="1" wrap="square" lIns="45713" tIns="22850" rIns="45713" bIns="22850" anchor="ctr" anchorCtr="0">
            <a:spAutoFit/>
          </a:bodyPr>
          <a:lstStyle/>
          <a:p>
            <a:pPr algn="ctr" defTabSz="457200">
              <a:lnSpc>
                <a:spcPct val="90000"/>
              </a:lnSpc>
              <a:defRPr/>
            </a:pPr>
            <a:r>
              <a:rPr lang="en-US" dirty="0">
                <a:solidFill>
                  <a:schemeClr val="bg2"/>
                </a:solidFill>
                <a:latin typeface="Trebuchet MS"/>
                <a:ea typeface="Trebuchet MS"/>
                <a:cs typeface="Trebuchet MS"/>
                <a:sym typeface="Trebuchet MS"/>
              </a:rPr>
              <a:t>And many more….</a:t>
            </a:r>
            <a:endParaRPr sz="700" dirty="0">
              <a:solidFill>
                <a:schemeClr val="bg2"/>
              </a:solidFill>
            </a:endParaRPr>
          </a:p>
        </p:txBody>
      </p:sp>
      <p:sp>
        <p:nvSpPr>
          <p:cNvPr id="449" name="Google Shape;449;p7"/>
          <p:cNvSpPr txBox="1"/>
          <p:nvPr/>
        </p:nvSpPr>
        <p:spPr>
          <a:xfrm>
            <a:off x="415290" y="434341"/>
            <a:ext cx="2364196" cy="492443"/>
          </a:xfrm>
          <a:prstGeom prst="rect">
            <a:avLst/>
          </a:prstGeom>
          <a:noFill/>
          <a:ln>
            <a:noFill/>
          </a:ln>
        </p:spPr>
        <p:txBody>
          <a:bodyPr spcFirstLastPara="1" wrap="square" lIns="45713" tIns="22850" rIns="45713" bIns="22850" anchor="t" anchorCtr="0">
            <a:noAutofit/>
          </a:bodyPr>
          <a:lstStyle/>
          <a:p>
            <a:pPr defTabSz="457200">
              <a:lnSpc>
                <a:spcPct val="90000"/>
              </a:lnSpc>
              <a:defRPr/>
            </a:pPr>
            <a:r>
              <a:rPr lang="en-US" sz="2400" dirty="0">
                <a:solidFill>
                  <a:srgbClr val="7030A0"/>
                </a:solidFill>
                <a:latin typeface="Trebuchet MS"/>
                <a:ea typeface="Trebuchet MS"/>
                <a:cs typeface="Trebuchet MS"/>
                <a:sym typeface="Trebuchet MS"/>
              </a:rPr>
              <a:t>NLP TASKS</a:t>
            </a:r>
            <a:endParaRPr sz="700" dirty="0">
              <a:solidFill>
                <a:srgbClr val="7030A0"/>
              </a:solidFill>
            </a:endParaRPr>
          </a:p>
        </p:txBody>
      </p:sp>
      <p:sp>
        <p:nvSpPr>
          <p:cNvPr id="450" name="Google Shape;450;p7"/>
          <p:cNvSpPr/>
          <p:nvPr/>
        </p:nvSpPr>
        <p:spPr>
          <a:xfrm>
            <a:off x="2827627"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Sentiment Analysis</a:t>
            </a:r>
            <a:endParaRPr sz="7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NATURAL LANGUAGE PROCESSING (NLP)</a:t>
            </a:r>
            <a:endParaRPr sz="2800" b="0" i="0" u="none" strike="noStrike" cap="none" dirty="0">
              <a:solidFill>
                <a:srgbClr val="7030A0"/>
              </a:solidFill>
              <a:sym typeface="Arial"/>
            </a:endParaRPr>
          </a:p>
        </p:txBody>
      </p:sp>
      <p:pic>
        <p:nvPicPr>
          <p:cNvPr id="176" name="Google Shape;176;p35"/>
          <p:cNvPicPr preferRelativeResize="0"/>
          <p:nvPr/>
        </p:nvPicPr>
        <p:blipFill rotWithShape="1">
          <a:blip r:embed="rId3">
            <a:alphaModFix/>
          </a:blip>
          <a:srcRect/>
          <a:stretch/>
        </p:blipFill>
        <p:spPr>
          <a:xfrm>
            <a:off x="2645211" y="776592"/>
            <a:ext cx="4071622" cy="2153223"/>
          </a:xfrm>
          <a:prstGeom prst="rect">
            <a:avLst/>
          </a:prstGeom>
          <a:noFill/>
          <a:ln>
            <a:noFill/>
          </a:ln>
        </p:spPr>
      </p:pic>
      <p:sp>
        <p:nvSpPr>
          <p:cNvPr id="177" name="Google Shape;177;p35"/>
          <p:cNvSpPr txBox="1"/>
          <p:nvPr/>
        </p:nvSpPr>
        <p:spPr>
          <a:xfrm>
            <a:off x="347310" y="3286804"/>
            <a:ext cx="8449380" cy="1571174"/>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and “understand” natural language.</a:t>
            </a:r>
          </a:p>
          <a:p>
            <a:pPr marL="0" marR="0" lvl="0" indent="0" algn="l" rtl="0">
              <a:lnSpc>
                <a:spcPct val="100000"/>
              </a:lnSpc>
              <a:spcBef>
                <a:spcPts val="0"/>
              </a:spcBef>
              <a:spcAft>
                <a:spcPts val="0"/>
              </a:spcAft>
              <a:buClr>
                <a:srgbClr val="76B900"/>
              </a:buClr>
              <a:buSzPts val="1800"/>
              <a:buFont typeface="Trebuchet MS"/>
              <a:buNone/>
            </a:pPr>
            <a:endParaRPr lang="en-US" sz="1800" dirty="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76B900"/>
              </a:buClr>
              <a:buSzPts val="1800"/>
              <a:buFont typeface="Trebuchet MS"/>
              <a:buNone/>
            </a:pPr>
            <a:r>
              <a:rPr lang="en-US" sz="1800" dirty="0">
                <a:solidFill>
                  <a:schemeClr val="dk1"/>
                </a:solidFill>
                <a:latin typeface="Trebuchet MS"/>
                <a:ea typeface="Trebuchet MS"/>
                <a:cs typeface="Trebuchet MS"/>
                <a:sym typeface="Trebuchet MS"/>
              </a:rPr>
              <a:t>Add </a:t>
            </a:r>
            <a:r>
              <a:rPr lang="en-US" sz="1800" i="1" dirty="0">
                <a:solidFill>
                  <a:schemeClr val="dk1"/>
                </a:solidFill>
                <a:latin typeface="Trebuchet MS"/>
                <a:ea typeface="Trebuchet MS"/>
                <a:cs typeface="Trebuchet MS"/>
                <a:sym typeface="Trebuchet MS"/>
              </a:rPr>
              <a:t>structure</a:t>
            </a:r>
            <a:r>
              <a:rPr lang="en-US" sz="1800" dirty="0">
                <a:solidFill>
                  <a:schemeClr val="dk1"/>
                </a:solidFill>
                <a:latin typeface="Trebuchet MS"/>
                <a:ea typeface="Trebuchet MS"/>
                <a:cs typeface="Trebuchet MS"/>
                <a:sym typeface="Trebuchet MS"/>
              </a:rPr>
              <a:t> and meaning to </a:t>
            </a:r>
            <a:r>
              <a:rPr lang="en-US" sz="1800" i="1" dirty="0">
                <a:solidFill>
                  <a:schemeClr val="dk1"/>
                </a:solidFill>
                <a:latin typeface="Trebuchet MS"/>
                <a:ea typeface="Trebuchet MS"/>
                <a:cs typeface="Trebuchet MS"/>
                <a:sym typeface="Trebuchet MS"/>
              </a:rPr>
              <a:t>unstructured</a:t>
            </a:r>
            <a:r>
              <a:rPr lang="en-US" sz="1800" dirty="0">
                <a:solidFill>
                  <a:schemeClr val="dk1"/>
                </a:solidFill>
                <a:latin typeface="Trebuchet MS"/>
                <a:ea typeface="Trebuchet MS"/>
                <a:cs typeface="Trebuchet MS"/>
                <a:sym typeface="Trebuchet MS"/>
              </a:rPr>
              <a:t> text</a:t>
            </a:r>
            <a:r>
              <a:rPr lang="en-US" sz="1800" b="0" i="0" u="none" strike="noStrike" cap="none" dirty="0">
                <a:solidFill>
                  <a:schemeClr val="dk1"/>
                </a:solidFill>
                <a:latin typeface="Trebuchet MS"/>
                <a:ea typeface="Trebuchet MS"/>
                <a:cs typeface="Trebuchet MS"/>
                <a:sym typeface="Trebuchet MS"/>
              </a:rPr>
              <a:t> in order </a:t>
            </a:r>
            <a:r>
              <a:rPr lang="en-US" sz="1800" dirty="0">
                <a:solidFill>
                  <a:schemeClr val="dk1"/>
                </a:solidFill>
                <a:latin typeface="Trebuchet MS"/>
                <a:ea typeface="Trebuchet MS"/>
                <a:cs typeface="Trebuchet MS"/>
                <a:sym typeface="Trebuchet MS"/>
              </a:rPr>
              <a:t>to make text “computational.”</a:t>
            </a:r>
            <a:r>
              <a:rPr lang="en-US" sz="1800" b="0" i="0" u="none" strike="noStrike" cap="none" dirty="0">
                <a:solidFill>
                  <a:schemeClr val="dk1"/>
                </a:solidFill>
                <a:latin typeface="Trebuchet MS"/>
                <a:ea typeface="Trebuchet MS"/>
                <a:cs typeface="Trebuchet MS"/>
                <a:sym typeface="Trebuchet MS"/>
              </a:rPr>
              <a:t> Perform useful tasks: </a:t>
            </a:r>
          </a:p>
          <a:p>
            <a:pPr marL="285750" marR="0" lvl="0" indent="-285750" algn="l" rtl="0">
              <a:lnSpc>
                <a:spcPct val="100000"/>
              </a:lnSpc>
              <a:spcBef>
                <a:spcPts val="0"/>
              </a:spcBef>
              <a:spcAft>
                <a:spcPts val="0"/>
              </a:spcAft>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Q</a:t>
            </a:r>
            <a:r>
              <a:rPr lang="en-US" sz="1800" b="0" i="0" u="none" strike="noStrike" cap="none" dirty="0">
                <a:solidFill>
                  <a:schemeClr val="dk1"/>
                </a:solidFill>
                <a:latin typeface="Trebuchet MS"/>
                <a:ea typeface="Trebuchet MS"/>
                <a:cs typeface="Trebuchet MS"/>
                <a:sym typeface="Trebuchet MS"/>
              </a:rPr>
              <a:t>uestion answering, i</a:t>
            </a:r>
            <a:r>
              <a:rPr lang="en-US" sz="1800" dirty="0">
                <a:solidFill>
                  <a:schemeClr val="dk1"/>
                </a:solidFill>
                <a:latin typeface="Trebuchet MS"/>
                <a:sym typeface="Trebuchet MS"/>
              </a:rPr>
              <a:t>nformation extraction</a:t>
            </a:r>
            <a:r>
              <a:rPr lang="en-US" dirty="0"/>
              <a:t>, l</a:t>
            </a:r>
            <a:r>
              <a:rPr lang="en-US" sz="1800" dirty="0">
                <a:solidFill>
                  <a:schemeClr val="dk1"/>
                </a:solidFill>
                <a:latin typeface="Trebuchet MS"/>
                <a:ea typeface="Trebuchet MS"/>
                <a:cs typeface="Trebuchet MS"/>
                <a:sym typeface="Trebuchet MS"/>
              </a:rPr>
              <a:t>anguage translation, summarization, search.</a:t>
            </a:r>
          </a:p>
        </p:txBody>
      </p:sp>
      <p:pic>
        <p:nvPicPr>
          <p:cNvPr id="2" name="Picture 1">
            <a:extLst>
              <a:ext uri="{FF2B5EF4-FFF2-40B4-BE49-F238E27FC236}">
                <a16:creationId xmlns:a16="http://schemas.microsoft.com/office/drawing/2014/main" id="{04C44F92-D100-2240-A41C-8C2ECD3DCCA0}"/>
              </a:ext>
            </a:extLst>
          </p:cNvPr>
          <p:cNvPicPr>
            <a:picLocks noChangeAspect="1"/>
          </p:cNvPicPr>
          <p:nvPr/>
        </p:nvPicPr>
        <p:blipFill>
          <a:blip r:embed="rId4"/>
          <a:stretch>
            <a:fillRect/>
          </a:stretch>
        </p:blipFill>
        <p:spPr>
          <a:xfrm>
            <a:off x="1685324" y="650791"/>
            <a:ext cx="5377899" cy="2604162"/>
          </a:xfrm>
          <a:prstGeom prst="rect">
            <a:avLst/>
          </a:prstGeom>
        </p:spPr>
      </p:pic>
      <p:sp>
        <p:nvSpPr>
          <p:cNvPr id="3" name="TextBox 2">
            <a:extLst>
              <a:ext uri="{FF2B5EF4-FFF2-40B4-BE49-F238E27FC236}">
                <a16:creationId xmlns:a16="http://schemas.microsoft.com/office/drawing/2014/main" id="{5B969D02-F776-EA45-BE84-7CB5B1CF057F}"/>
              </a:ext>
            </a:extLst>
          </p:cNvPr>
          <p:cNvSpPr txBox="1"/>
          <p:nvPr/>
        </p:nvSpPr>
        <p:spPr>
          <a:xfrm>
            <a:off x="1685324" y="4889830"/>
            <a:ext cx="4746812" cy="276999"/>
          </a:xfrm>
          <a:prstGeom prst="rect">
            <a:avLst/>
          </a:prstGeom>
          <a:noFill/>
        </p:spPr>
        <p:txBody>
          <a:bodyPr wrap="none" rtlCol="0">
            <a:spAutoFit/>
          </a:bodyPr>
          <a:lstStyle/>
          <a:p>
            <a:r>
              <a:rPr lang="en-US" sz="1200" dirty="0">
                <a:hlinkClick r:id="rId5"/>
              </a:rPr>
              <a:t>http://localhost:8888/notebooks/NLP_KG_2021/Scispacy_NE.ipynb</a:t>
            </a:r>
            <a:r>
              <a:rPr lang="en-US" sz="1200"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4E7F-E792-8142-8EAE-7A0A82E03584}"/>
              </a:ext>
            </a:extLst>
          </p:cNvPr>
          <p:cNvSpPr>
            <a:spLocks noGrp="1"/>
          </p:cNvSpPr>
          <p:nvPr>
            <p:ph type="title"/>
          </p:nvPr>
        </p:nvSpPr>
        <p:spPr/>
        <p:txBody>
          <a:bodyPr/>
          <a:lstStyle/>
          <a:p>
            <a:r>
              <a:rPr lang="en-US" dirty="0">
                <a:solidFill>
                  <a:srgbClr val="92D050"/>
                </a:solidFill>
              </a:rPr>
              <a:t>Scientific Goals: </a:t>
            </a:r>
            <a:r>
              <a:rPr lang="en-US" dirty="0">
                <a:solidFill>
                  <a:srgbClr val="7030A0"/>
                </a:solidFill>
              </a:rPr>
              <a:t>Natural language Processing</a:t>
            </a:r>
          </a:p>
        </p:txBody>
      </p:sp>
      <p:sp>
        <p:nvSpPr>
          <p:cNvPr id="3" name="Text Placeholder 2">
            <a:extLst>
              <a:ext uri="{FF2B5EF4-FFF2-40B4-BE49-F238E27FC236}">
                <a16:creationId xmlns:a16="http://schemas.microsoft.com/office/drawing/2014/main" id="{5655B981-4773-2B47-9462-90C226B1B9C9}"/>
              </a:ext>
            </a:extLst>
          </p:cNvPr>
          <p:cNvSpPr>
            <a:spLocks noGrp="1"/>
          </p:cNvSpPr>
          <p:nvPr>
            <p:ph type="body" idx="1"/>
          </p:nvPr>
        </p:nvSpPr>
        <p:spPr>
          <a:xfrm>
            <a:off x="226423" y="1022250"/>
            <a:ext cx="8778239" cy="3099000"/>
          </a:xfrm>
        </p:spPr>
        <p:txBody>
          <a:bodyPr/>
          <a:lstStyle/>
          <a:p>
            <a:pPr marL="122746" indent="0">
              <a:lnSpc>
                <a:spcPct val="115000"/>
              </a:lnSpc>
              <a:buClr>
                <a:schemeClr val="dk2"/>
              </a:buClr>
              <a:buSzPts val="1800"/>
              <a:buFont typeface="Trebuchet MS"/>
              <a:buNone/>
            </a:pPr>
            <a:r>
              <a:rPr lang="en-US" sz="1800" dirty="0">
                <a:solidFill>
                  <a:schemeClr val="dk1"/>
                </a:solidFill>
                <a:sym typeface="Arial"/>
              </a:rPr>
              <a:t>Human language is constructed to convey meaning.</a:t>
            </a:r>
          </a:p>
          <a:p>
            <a:pPr>
              <a:lnSpc>
                <a:spcPct val="115000"/>
              </a:lnSpc>
              <a:buClr>
                <a:schemeClr val="dk2"/>
              </a:buClr>
              <a:buSzPts val="1800"/>
            </a:pPr>
            <a:r>
              <a:rPr lang="en-US" sz="1800" i="1" dirty="0">
                <a:solidFill>
                  <a:schemeClr val="dk1"/>
                </a:solidFill>
                <a:sym typeface="Arial"/>
              </a:rPr>
              <a:t>Provides insight into human cognition.</a:t>
            </a:r>
          </a:p>
          <a:p>
            <a:pPr>
              <a:lnSpc>
                <a:spcPct val="115000"/>
              </a:lnSpc>
              <a:buClr>
                <a:schemeClr val="dk2"/>
              </a:buClr>
              <a:buSzPts val="1800"/>
            </a:pPr>
            <a:r>
              <a:rPr lang="en-US" sz="1800" dirty="0">
                <a:solidFill>
                  <a:schemeClr val="dk1"/>
                </a:solidFill>
                <a:sym typeface="Arial"/>
              </a:rPr>
              <a:t>Highly efficient, dynamic signaling system. Adapts to </a:t>
            </a:r>
            <a:r>
              <a:rPr lang="en-US" sz="1800" i="1" dirty="0">
                <a:solidFill>
                  <a:srgbClr val="7030A0"/>
                </a:solidFill>
                <a:sym typeface="Arial"/>
              </a:rPr>
              <a:t>context</a:t>
            </a:r>
            <a:r>
              <a:rPr lang="en-US" sz="1800" dirty="0">
                <a:solidFill>
                  <a:schemeClr val="dk1"/>
                </a:solidFill>
                <a:sym typeface="Arial"/>
              </a:rPr>
              <a:t>.</a:t>
            </a:r>
          </a:p>
          <a:p>
            <a:pPr>
              <a:lnSpc>
                <a:spcPct val="115000"/>
              </a:lnSpc>
              <a:buClr>
                <a:schemeClr val="dk2"/>
              </a:buClr>
              <a:buSzPts val="1800"/>
            </a:pPr>
            <a:r>
              <a:rPr lang="en-US" sz="1800" i="1" dirty="0">
                <a:solidFill>
                  <a:schemeClr val="dk1"/>
                </a:solidFill>
                <a:sym typeface="Arial"/>
              </a:rPr>
              <a:t>Mostly a discrete categorical system (concept, attributes, relations): </a:t>
            </a:r>
          </a:p>
          <a:p>
            <a:pPr marL="922846" indent="-342900">
              <a:lnSpc>
                <a:spcPct val="115000"/>
              </a:lnSpc>
              <a:buClr>
                <a:schemeClr val="dk2"/>
              </a:buClr>
              <a:buSzPts val="1800"/>
            </a:pPr>
            <a:r>
              <a:rPr lang="en-US" sz="1800" dirty="0">
                <a:solidFill>
                  <a:schemeClr val="dk1"/>
                </a:solidFill>
                <a:sym typeface="Arial"/>
              </a:rPr>
              <a:t>rocket =        violin = </a:t>
            </a:r>
          </a:p>
          <a:p>
            <a:pPr marL="122746" indent="0">
              <a:lnSpc>
                <a:spcPct val="115000"/>
              </a:lnSpc>
              <a:buClr>
                <a:schemeClr val="dk2"/>
              </a:buClr>
              <a:buSzPts val="1800"/>
              <a:buNone/>
            </a:pPr>
            <a:r>
              <a:rPr lang="en-US" sz="1800" dirty="0">
                <a:solidFill>
                  <a:schemeClr val="dk1"/>
                </a:solidFill>
                <a:sym typeface="Arial"/>
              </a:rPr>
              <a:t>Solve a major problem in AI</a:t>
            </a:r>
          </a:p>
          <a:p>
            <a:pPr marL="408496" indent="-285750">
              <a:lnSpc>
                <a:spcPct val="115000"/>
              </a:lnSpc>
              <a:buClr>
                <a:schemeClr val="dk2"/>
              </a:buClr>
              <a:buSzPts val="1800"/>
            </a:pPr>
            <a:r>
              <a:rPr lang="en-US" sz="1800" i="1" dirty="0">
                <a:solidFill>
                  <a:schemeClr val="dk1"/>
                </a:solidFill>
              </a:rPr>
              <a:t>Understanding and representing the full meaning of language </a:t>
            </a:r>
            <a:r>
              <a:rPr lang="en-US" sz="1800" i="1" dirty="0">
                <a:solidFill>
                  <a:schemeClr val="tx1"/>
                </a:solidFill>
              </a:rPr>
              <a:t>is unsolved.</a:t>
            </a:r>
            <a:endParaRPr lang="en-US" sz="1800" i="1" dirty="0">
              <a:solidFill>
                <a:schemeClr val="dk1"/>
              </a:solidFill>
              <a:sym typeface="Arial"/>
            </a:endParaRPr>
          </a:p>
          <a:p>
            <a:pPr marL="579946" indent="0">
              <a:lnSpc>
                <a:spcPct val="115000"/>
              </a:lnSpc>
              <a:buClr>
                <a:schemeClr val="dk2"/>
              </a:buClr>
              <a:buSzPts val="1800"/>
              <a:buNone/>
            </a:pPr>
            <a:endParaRPr lang="en-US" sz="1800" dirty="0">
              <a:solidFill>
                <a:schemeClr val="dk1"/>
              </a:solidFill>
              <a:sym typeface="Arial"/>
            </a:endParaRPr>
          </a:p>
        </p:txBody>
      </p:sp>
      <p:pic>
        <p:nvPicPr>
          <p:cNvPr id="5" name="Picture 4">
            <a:extLst>
              <a:ext uri="{FF2B5EF4-FFF2-40B4-BE49-F238E27FC236}">
                <a16:creationId xmlns:a16="http://schemas.microsoft.com/office/drawing/2014/main" id="{C5297941-25CD-3849-97E3-786223A1B59F}"/>
              </a:ext>
            </a:extLst>
          </p:cNvPr>
          <p:cNvPicPr>
            <a:picLocks noChangeAspect="1"/>
          </p:cNvPicPr>
          <p:nvPr/>
        </p:nvPicPr>
        <p:blipFill>
          <a:blip r:embed="rId3"/>
          <a:stretch>
            <a:fillRect/>
          </a:stretch>
        </p:blipFill>
        <p:spPr>
          <a:xfrm>
            <a:off x="2109115" y="2814562"/>
            <a:ext cx="401524" cy="380391"/>
          </a:xfrm>
          <a:prstGeom prst="rect">
            <a:avLst/>
          </a:prstGeom>
        </p:spPr>
      </p:pic>
      <p:pic>
        <p:nvPicPr>
          <p:cNvPr id="6" name="Picture 5">
            <a:extLst>
              <a:ext uri="{FF2B5EF4-FFF2-40B4-BE49-F238E27FC236}">
                <a16:creationId xmlns:a16="http://schemas.microsoft.com/office/drawing/2014/main" id="{4E8E794C-7DED-B441-B3CD-1D47F9A9BB44}"/>
              </a:ext>
            </a:extLst>
          </p:cNvPr>
          <p:cNvPicPr>
            <a:picLocks noChangeAspect="1"/>
          </p:cNvPicPr>
          <p:nvPr/>
        </p:nvPicPr>
        <p:blipFill>
          <a:blip r:embed="rId4"/>
          <a:stretch>
            <a:fillRect/>
          </a:stretch>
        </p:blipFill>
        <p:spPr>
          <a:xfrm>
            <a:off x="3407777" y="2852338"/>
            <a:ext cx="422657" cy="380391"/>
          </a:xfrm>
          <a:prstGeom prst="rect">
            <a:avLst/>
          </a:prstGeom>
        </p:spPr>
      </p:pic>
    </p:spTree>
    <p:extLst>
      <p:ext uri="{BB962C8B-B14F-4D97-AF65-F5344CB8AC3E}">
        <p14:creationId xmlns:p14="http://schemas.microsoft.com/office/powerpoint/2010/main" val="2403248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why Deep Learning may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39491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030101" y="1860893"/>
            <a:ext cx="3256399"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7885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418669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5298281" y="1276400"/>
            <a:ext cx="1137048" cy="1488499"/>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2383955" y="1396859"/>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79566" y="4921724"/>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393899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8537EE9-4C46-CE4A-B470-3AE38568364C}"/>
              </a:ext>
            </a:extLst>
          </p:cNvPr>
          <p:cNvSpPr>
            <a:spLocks noGrp="1"/>
          </p:cNvSpPr>
          <p:nvPr>
            <p:ph type="sldNum" sz="quarter" idx="12"/>
          </p:nvPr>
        </p:nvSpPr>
        <p:spPr/>
        <p:txBody>
          <a:bodyPr/>
          <a:lstStyle/>
          <a:p>
            <a:fld id="{4C987E38-62FC-D54C-BADB-6E16E69B065E}" type="slidenum">
              <a:rPr lang="en-US" altLang="en-US"/>
              <a:pPr/>
              <a:t>37</a:t>
            </a:fld>
            <a:endParaRPr lang="en-US" altLang="en-US"/>
          </a:p>
        </p:txBody>
      </p:sp>
      <p:sp>
        <p:nvSpPr>
          <p:cNvPr id="221186" name="Rectangle 2">
            <a:extLst>
              <a:ext uri="{FF2B5EF4-FFF2-40B4-BE49-F238E27FC236}">
                <a16:creationId xmlns:a16="http://schemas.microsoft.com/office/drawing/2014/main" id="{EE976DC8-DA14-4E49-A313-F3E08B48273A}"/>
              </a:ext>
            </a:extLst>
          </p:cNvPr>
          <p:cNvSpPr>
            <a:spLocks noGrp="1" noChangeArrowheads="1"/>
          </p:cNvSpPr>
          <p:nvPr>
            <p:ph type="title"/>
          </p:nvPr>
        </p:nvSpPr>
        <p:spPr/>
        <p:txBody>
          <a:bodyPr/>
          <a:lstStyle/>
          <a:p>
            <a:r>
              <a:rPr lang="en-US" altLang="en-US" sz="2700" dirty="0">
                <a:solidFill>
                  <a:srgbClr val="7030A0"/>
                </a:solidFill>
              </a:rPr>
              <a:t>Capturing context and semantics</a:t>
            </a:r>
          </a:p>
        </p:txBody>
      </p:sp>
      <p:sp>
        <p:nvSpPr>
          <p:cNvPr id="221187" name="Rectangle 3">
            <a:extLst>
              <a:ext uri="{FF2B5EF4-FFF2-40B4-BE49-F238E27FC236}">
                <a16:creationId xmlns:a16="http://schemas.microsoft.com/office/drawing/2014/main" id="{E0C99A41-8115-474B-A592-E590B511EBAA}"/>
              </a:ext>
            </a:extLst>
          </p:cNvPr>
          <p:cNvSpPr>
            <a:spLocks noGrp="1" noChangeArrowheads="1"/>
          </p:cNvSpPr>
          <p:nvPr>
            <p:ph type="body" idx="1"/>
          </p:nvPr>
        </p:nvSpPr>
        <p:spPr/>
        <p:txBody>
          <a:bodyPr/>
          <a:lstStyle/>
          <a:p>
            <a:pPr>
              <a:buFontTx/>
              <a:buNone/>
            </a:pPr>
            <a:r>
              <a:rPr lang="en-US" altLang="en-US" dirty="0"/>
              <a:t>General concepts – </a:t>
            </a:r>
          </a:p>
          <a:p>
            <a:endParaRPr lang="en-US" altLang="en-US" i="1" dirty="0"/>
          </a:p>
          <a:p>
            <a:r>
              <a:rPr lang="en-US" altLang="en-US" i="1" dirty="0"/>
              <a:t>Protein, gene, expression, or disease,</a:t>
            </a:r>
            <a:r>
              <a:rPr lang="en-US" altLang="en-US" dirty="0"/>
              <a:t> take on a more </a:t>
            </a:r>
            <a:r>
              <a:rPr lang="en-US" altLang="en-US" i="1" dirty="0"/>
              <a:t>specific meaning</a:t>
            </a:r>
            <a:r>
              <a:rPr lang="en-US" altLang="en-US" dirty="0"/>
              <a:t> when coupled with </a:t>
            </a:r>
            <a:r>
              <a:rPr lang="en-US" altLang="en-US" i="1" dirty="0"/>
              <a:t>contextual</a:t>
            </a:r>
            <a:r>
              <a:rPr lang="en-US" altLang="en-US" dirty="0"/>
              <a:t> information about a </a:t>
            </a:r>
            <a:r>
              <a:rPr lang="en-US" altLang="en-US" i="1" dirty="0"/>
              <a:t>topic</a:t>
            </a:r>
            <a:r>
              <a:rPr lang="en-US" altLang="en-US" dirty="0"/>
              <a:t>. </a:t>
            </a:r>
          </a:p>
          <a:p>
            <a:pPr lvl="1"/>
            <a:r>
              <a:rPr lang="en-US" altLang="en-US" sz="1800" dirty="0"/>
              <a:t> </a:t>
            </a:r>
            <a:r>
              <a:rPr lang="en-US" altLang="en-US" sz="1800" i="1" dirty="0">
                <a:solidFill>
                  <a:srgbClr val="FC1A02"/>
                </a:solidFill>
              </a:rPr>
              <a:t>protein</a:t>
            </a:r>
            <a:r>
              <a:rPr lang="en-US" altLang="en-US" sz="1800" dirty="0"/>
              <a:t> + </a:t>
            </a:r>
            <a:r>
              <a:rPr lang="en-US" altLang="en-US" sz="1800" i="1" dirty="0">
                <a:solidFill>
                  <a:srgbClr val="FC1A02"/>
                </a:solidFill>
              </a:rPr>
              <a:t>chronic wasting disease</a:t>
            </a:r>
            <a:r>
              <a:rPr lang="en-US" altLang="en-US" sz="1800" dirty="0"/>
              <a:t> =&gt; </a:t>
            </a:r>
            <a:r>
              <a:rPr lang="en-US" altLang="en-US" sz="1800" i="1" dirty="0">
                <a:solidFill>
                  <a:srgbClr val="FC1A02"/>
                </a:solidFill>
              </a:rPr>
              <a:t>prion protein</a:t>
            </a:r>
            <a:r>
              <a:rPr lang="en-US" altLang="en-US" sz="1800" i="1" dirty="0"/>
              <a:t>.</a:t>
            </a:r>
            <a:r>
              <a:rPr lang="en-US" altLang="en-US" sz="1800" dirty="0"/>
              <a:t> </a:t>
            </a:r>
          </a:p>
          <a:p>
            <a:pPr lvl="1"/>
            <a:r>
              <a:rPr lang="en-US" altLang="en-US" sz="1800" i="1" dirty="0">
                <a:solidFill>
                  <a:srgbClr val="FC1A02"/>
                </a:solidFill>
              </a:rPr>
              <a:t>progression</a:t>
            </a:r>
            <a:r>
              <a:rPr lang="en-US" altLang="en-US" sz="1800" dirty="0">
                <a:solidFill>
                  <a:srgbClr val="FC1A02"/>
                </a:solidFill>
              </a:rPr>
              <a:t> </a:t>
            </a:r>
            <a:r>
              <a:rPr lang="en-US" altLang="en-US" sz="1800" dirty="0"/>
              <a:t>+</a:t>
            </a:r>
            <a:r>
              <a:rPr lang="en-US" altLang="en-US" sz="1800" dirty="0">
                <a:solidFill>
                  <a:srgbClr val="FC1A02"/>
                </a:solidFill>
              </a:rPr>
              <a:t> </a:t>
            </a:r>
            <a:r>
              <a:rPr lang="en-US" altLang="en-US" sz="1800" i="1" dirty="0">
                <a:solidFill>
                  <a:srgbClr val="FC1A02"/>
                </a:solidFill>
              </a:rPr>
              <a:t>neoplasm</a:t>
            </a:r>
            <a:r>
              <a:rPr lang="en-US" altLang="en-US" sz="1800" dirty="0">
                <a:solidFill>
                  <a:srgbClr val="FC1A02"/>
                </a:solidFill>
              </a:rPr>
              <a:t> </a:t>
            </a:r>
            <a:r>
              <a:rPr lang="en-US" altLang="en-US" sz="1800" dirty="0"/>
              <a:t>=&gt;</a:t>
            </a:r>
            <a:r>
              <a:rPr lang="en-US" altLang="en-US" sz="1800" dirty="0">
                <a:solidFill>
                  <a:srgbClr val="FC1A02"/>
                </a:solidFill>
              </a:rPr>
              <a:t> </a:t>
            </a:r>
            <a:r>
              <a:rPr lang="en-US" altLang="en-US" sz="1800" i="1" dirty="0">
                <a:solidFill>
                  <a:srgbClr val="FC1A02"/>
                </a:solidFill>
              </a:rPr>
              <a:t>tumor progression</a:t>
            </a:r>
            <a:r>
              <a:rPr lang="en-US" altLang="en-US" sz="1800" dirty="0"/>
              <a:t>. </a:t>
            </a:r>
          </a:p>
        </p:txBody>
      </p:sp>
    </p:spTree>
    <p:extLst>
      <p:ext uri="{BB962C8B-B14F-4D97-AF65-F5344CB8AC3E}">
        <p14:creationId xmlns:p14="http://schemas.microsoft.com/office/powerpoint/2010/main" val="1676435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4D256C-44DE-3541-9B2F-2F35ED8DBF2D}"/>
              </a:ext>
            </a:extLst>
          </p:cNvPr>
          <p:cNvSpPr>
            <a:spLocks noGrp="1"/>
          </p:cNvSpPr>
          <p:nvPr>
            <p:ph type="sldNum" sz="quarter" idx="12"/>
          </p:nvPr>
        </p:nvSpPr>
        <p:spPr/>
        <p:txBody>
          <a:bodyPr/>
          <a:lstStyle/>
          <a:p>
            <a:fld id="{A7279762-1F4A-5B4F-AAE8-9DCF955897EA}" type="slidenum">
              <a:rPr lang="en-US" altLang="en-US"/>
              <a:pPr/>
              <a:t>38</a:t>
            </a:fld>
            <a:endParaRPr lang="en-US" altLang="en-US"/>
          </a:p>
        </p:txBody>
      </p:sp>
      <p:sp>
        <p:nvSpPr>
          <p:cNvPr id="419842" name="Rectangle 2">
            <a:extLst>
              <a:ext uri="{FF2B5EF4-FFF2-40B4-BE49-F238E27FC236}">
                <a16:creationId xmlns:a16="http://schemas.microsoft.com/office/drawing/2014/main" id="{C8A180B7-9FF5-B342-8983-4F2D4FB62DFC}"/>
              </a:ext>
            </a:extLst>
          </p:cNvPr>
          <p:cNvSpPr>
            <a:spLocks noGrp="1" noChangeArrowheads="1"/>
          </p:cNvSpPr>
          <p:nvPr>
            <p:ph type="title"/>
          </p:nvPr>
        </p:nvSpPr>
        <p:spPr/>
        <p:txBody>
          <a:bodyPr/>
          <a:lstStyle/>
          <a:p>
            <a:r>
              <a:rPr lang="en-US" altLang="en-US" sz="2700" dirty="0">
                <a:solidFill>
                  <a:srgbClr val="7030A0"/>
                </a:solidFill>
              </a:rPr>
              <a:t>Capturing context and semantics</a:t>
            </a:r>
          </a:p>
        </p:txBody>
      </p:sp>
      <p:sp>
        <p:nvSpPr>
          <p:cNvPr id="419843" name="Rectangle 3">
            <a:extLst>
              <a:ext uri="{FF2B5EF4-FFF2-40B4-BE49-F238E27FC236}">
                <a16:creationId xmlns:a16="http://schemas.microsoft.com/office/drawing/2014/main" id="{7DCC5713-5E2D-E247-A409-519C59D59E69}"/>
              </a:ext>
            </a:extLst>
          </p:cNvPr>
          <p:cNvSpPr>
            <a:spLocks noGrp="1" noChangeArrowheads="1"/>
          </p:cNvSpPr>
          <p:nvPr>
            <p:ph type="body" idx="1"/>
          </p:nvPr>
        </p:nvSpPr>
        <p:spPr/>
        <p:txBody>
          <a:bodyPr/>
          <a:lstStyle/>
          <a:p>
            <a:pPr>
              <a:lnSpc>
                <a:spcPct val="80000"/>
              </a:lnSpc>
              <a:buFontTx/>
              <a:buNone/>
            </a:pPr>
            <a:r>
              <a:rPr lang="en-US" altLang="en-US" dirty="0"/>
              <a:t>Ambiguous terms –</a:t>
            </a:r>
          </a:p>
          <a:p>
            <a:pPr>
              <a:lnSpc>
                <a:spcPct val="80000"/>
              </a:lnSpc>
              <a:buFontTx/>
              <a:buNone/>
            </a:pPr>
            <a:endParaRPr lang="en-US" altLang="en-US" dirty="0"/>
          </a:p>
          <a:p>
            <a:pPr>
              <a:lnSpc>
                <a:spcPct val="80000"/>
              </a:lnSpc>
              <a:buFontTx/>
              <a:buNone/>
            </a:pPr>
            <a:r>
              <a:rPr lang="en-US" altLang="en-US" sz="1500" dirty="0"/>
              <a:t>TREC query: </a:t>
            </a:r>
            <a:r>
              <a:rPr lang="en-US" altLang="en-US" sz="1500" i="1" dirty="0"/>
              <a:t>How to "</a:t>
            </a:r>
            <a:r>
              <a:rPr lang="en-US" altLang="en-US" sz="1500" b="1" i="1" dirty="0"/>
              <a:t>open up cell through "electroporation</a:t>
            </a:r>
            <a:r>
              <a:rPr lang="en-US" altLang="en-US" sz="1500" i="1" dirty="0"/>
              <a:t>," </a:t>
            </a:r>
            <a:r>
              <a:rPr lang="en-US" altLang="en-US" sz="1500" dirty="0"/>
              <a:t>only one distinct concept</a:t>
            </a:r>
            <a:r>
              <a:rPr lang="en-US" altLang="en-US" sz="1500" i="1" dirty="0"/>
              <a:t>: electroporation, </a:t>
            </a:r>
            <a:r>
              <a:rPr lang="en-US" altLang="en-US" sz="1500" dirty="0"/>
              <a:t>as the acronym</a:t>
            </a:r>
            <a:r>
              <a:rPr lang="en-US" altLang="en-US" sz="1500" i="1" dirty="0"/>
              <a:t> EPT</a:t>
            </a:r>
            <a:r>
              <a:rPr lang="en-US" altLang="en-US" sz="1500" dirty="0"/>
              <a:t>, was identified.</a:t>
            </a:r>
          </a:p>
          <a:p>
            <a:pPr>
              <a:lnSpc>
                <a:spcPct val="80000"/>
              </a:lnSpc>
            </a:pPr>
            <a:endParaRPr lang="en-US" altLang="en-US" sz="1500" dirty="0"/>
          </a:p>
          <a:p>
            <a:pPr>
              <a:lnSpc>
                <a:spcPct val="80000"/>
              </a:lnSpc>
              <a:buFontTx/>
              <a:buNone/>
            </a:pPr>
            <a:r>
              <a:rPr lang="en-US" altLang="en-US" sz="1500" dirty="0"/>
              <a:t>Which passage is relevant?</a:t>
            </a:r>
          </a:p>
          <a:p>
            <a:pPr>
              <a:lnSpc>
                <a:spcPct val="80000"/>
              </a:lnSpc>
            </a:pPr>
            <a:r>
              <a:rPr lang="en-US" altLang="en-US" sz="1500" dirty="0"/>
              <a:t>Passage 1: </a:t>
            </a:r>
            <a:r>
              <a:rPr lang="en-US" altLang="en-US" sz="1500" i="1" dirty="0"/>
              <a:t>…malignant potential among endocrine pancreatic tumors (</a:t>
            </a:r>
            <a:r>
              <a:rPr lang="en-US" altLang="en-US" sz="1500" b="1" i="1" dirty="0">
                <a:solidFill>
                  <a:srgbClr val="FC1A02"/>
                </a:solidFill>
              </a:rPr>
              <a:t>EPT</a:t>
            </a:r>
            <a:r>
              <a:rPr lang="en-US" altLang="en-US" sz="1500" i="1" dirty="0"/>
              <a:t>s) varies greatly and can frequently not be predicted using histopathological parameters…</a:t>
            </a:r>
            <a:r>
              <a:rPr lang="en-US" altLang="en-US" sz="1500" dirty="0"/>
              <a:t> </a:t>
            </a:r>
          </a:p>
          <a:p>
            <a:pPr>
              <a:lnSpc>
                <a:spcPct val="80000"/>
              </a:lnSpc>
            </a:pPr>
            <a:endParaRPr lang="en-US" altLang="en-US" sz="1500" dirty="0"/>
          </a:p>
          <a:p>
            <a:pPr>
              <a:lnSpc>
                <a:spcPct val="80000"/>
              </a:lnSpc>
            </a:pPr>
            <a:r>
              <a:rPr lang="en-US" altLang="en-US" sz="1500" dirty="0"/>
              <a:t>Passage 2: </a:t>
            </a:r>
            <a:r>
              <a:rPr lang="en-US" altLang="en-US" sz="1500" i="1" dirty="0"/>
              <a:t>… </a:t>
            </a:r>
            <a:r>
              <a:rPr lang="en-US" altLang="en-US" sz="1500" b="1" i="1" dirty="0">
                <a:solidFill>
                  <a:srgbClr val="FC1A02"/>
                </a:solidFill>
              </a:rPr>
              <a:t>EPT</a:t>
            </a:r>
            <a:r>
              <a:rPr lang="en-US" altLang="en-US" sz="1500" i="1" dirty="0"/>
              <a:t> which uses pulsed electric fields in combination with a chemotherapeutic agent is being developed to treat human pancreatic tumors…</a:t>
            </a:r>
          </a:p>
        </p:txBody>
      </p:sp>
    </p:spTree>
    <p:extLst>
      <p:ext uri="{BB962C8B-B14F-4D97-AF65-F5344CB8AC3E}">
        <p14:creationId xmlns:p14="http://schemas.microsoft.com/office/powerpoint/2010/main" val="376023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2E107A-7101-6949-BED3-34DB619840F5}"/>
              </a:ext>
            </a:extLst>
          </p:cNvPr>
          <p:cNvSpPr>
            <a:spLocks noGrp="1"/>
          </p:cNvSpPr>
          <p:nvPr>
            <p:ph type="sldNum" sz="quarter" idx="12"/>
          </p:nvPr>
        </p:nvSpPr>
        <p:spPr/>
        <p:txBody>
          <a:bodyPr/>
          <a:lstStyle/>
          <a:p>
            <a:fld id="{C61C769F-0613-BD49-B6AD-8D4BDD0875AD}" type="slidenum">
              <a:rPr lang="en-US" altLang="en-US"/>
              <a:pPr/>
              <a:t>39</a:t>
            </a:fld>
            <a:endParaRPr lang="en-US" altLang="en-US"/>
          </a:p>
        </p:txBody>
      </p:sp>
      <p:sp>
        <p:nvSpPr>
          <p:cNvPr id="421890" name="Rectangle 2">
            <a:extLst>
              <a:ext uri="{FF2B5EF4-FFF2-40B4-BE49-F238E27FC236}">
                <a16:creationId xmlns:a16="http://schemas.microsoft.com/office/drawing/2014/main" id="{B8CD0C07-7050-B448-B1A2-3B942CDB02F6}"/>
              </a:ext>
            </a:extLst>
          </p:cNvPr>
          <p:cNvSpPr>
            <a:spLocks noGrp="1" noChangeArrowheads="1"/>
          </p:cNvSpPr>
          <p:nvPr>
            <p:ph type="title"/>
          </p:nvPr>
        </p:nvSpPr>
        <p:spPr/>
        <p:txBody>
          <a:bodyPr/>
          <a:lstStyle/>
          <a:p>
            <a:r>
              <a:rPr lang="en-US" altLang="en-US" sz="2700" dirty="0">
                <a:solidFill>
                  <a:srgbClr val="7030A0"/>
                </a:solidFill>
              </a:rPr>
              <a:t>Capturing context and semantics</a:t>
            </a:r>
          </a:p>
        </p:txBody>
      </p:sp>
      <p:sp>
        <p:nvSpPr>
          <p:cNvPr id="421891" name="Rectangle 3">
            <a:extLst>
              <a:ext uri="{FF2B5EF4-FFF2-40B4-BE49-F238E27FC236}">
                <a16:creationId xmlns:a16="http://schemas.microsoft.com/office/drawing/2014/main" id="{0A7E17F7-39D5-0E4C-BB28-9CCAFCEE1394}"/>
              </a:ext>
            </a:extLst>
          </p:cNvPr>
          <p:cNvSpPr>
            <a:spLocks noGrp="1" noChangeArrowheads="1"/>
          </p:cNvSpPr>
          <p:nvPr>
            <p:ph type="body" idx="1"/>
          </p:nvPr>
        </p:nvSpPr>
        <p:spPr/>
        <p:txBody>
          <a:bodyPr/>
          <a:lstStyle/>
          <a:p>
            <a:pPr>
              <a:buFontTx/>
              <a:buNone/>
            </a:pPr>
            <a:r>
              <a:rPr lang="en-US" altLang="en-US" dirty="0"/>
              <a:t>Term mismatch –</a:t>
            </a:r>
          </a:p>
          <a:p>
            <a:pPr>
              <a:buFontTx/>
              <a:buNone/>
            </a:pPr>
            <a:endParaRPr lang="en-US" altLang="en-US" dirty="0"/>
          </a:p>
          <a:p>
            <a:pPr>
              <a:buFontTx/>
              <a:buNone/>
            </a:pPr>
            <a:r>
              <a:rPr lang="en-US" altLang="en-US" sz="1500" dirty="0"/>
              <a:t>TREC query:  </a:t>
            </a:r>
            <a:r>
              <a:rPr lang="en-US" altLang="en-US" sz="1500" i="1" dirty="0"/>
              <a:t>What </a:t>
            </a:r>
            <a:r>
              <a:rPr lang="en-US" altLang="en-US" sz="1500" i="1" dirty="0">
                <a:solidFill>
                  <a:srgbClr val="FC1A02"/>
                </a:solidFill>
              </a:rPr>
              <a:t>serum</a:t>
            </a:r>
            <a:r>
              <a:rPr lang="en-US" altLang="en-US" sz="1500" i="1" dirty="0"/>
              <a:t> [proteins] change in association with high disease activity in </a:t>
            </a:r>
            <a:r>
              <a:rPr lang="en-US" altLang="en-US" sz="1500" i="1" dirty="0">
                <a:solidFill>
                  <a:srgbClr val="FC1A02"/>
                </a:solidFill>
              </a:rPr>
              <a:t>lupus</a:t>
            </a:r>
            <a:r>
              <a:rPr lang="en-US" altLang="en-US" sz="1500" i="1" dirty="0"/>
              <a:t>?</a:t>
            </a:r>
            <a:endParaRPr lang="en-US" altLang="en-US" sz="1500" dirty="0"/>
          </a:p>
          <a:p>
            <a:endParaRPr lang="en-US" altLang="en-US" sz="1500" dirty="0"/>
          </a:p>
          <a:p>
            <a:pPr>
              <a:buFontTx/>
              <a:buNone/>
            </a:pPr>
            <a:r>
              <a:rPr lang="en-US" altLang="en-US" sz="1500" dirty="0"/>
              <a:t>How to identify </a:t>
            </a:r>
            <a:r>
              <a:rPr lang="en-US" altLang="en-US" sz="1500" b="1" dirty="0">
                <a:solidFill>
                  <a:srgbClr val="FC1A02"/>
                </a:solidFill>
              </a:rPr>
              <a:t>SLE</a:t>
            </a:r>
            <a:r>
              <a:rPr lang="en-US" altLang="en-US" sz="1500" dirty="0"/>
              <a:t> as lupus, </a:t>
            </a:r>
            <a:r>
              <a:rPr lang="en-US" altLang="en-US" sz="1500" dirty="0">
                <a:solidFill>
                  <a:srgbClr val="FC1A02"/>
                </a:solidFill>
              </a:rPr>
              <a:t>sera</a:t>
            </a:r>
            <a:r>
              <a:rPr lang="en-US" altLang="en-US" sz="1500" dirty="0"/>
              <a:t> as </a:t>
            </a:r>
            <a:r>
              <a:rPr lang="en-US" altLang="en-US" sz="1500" i="1" dirty="0"/>
              <a:t>pl.</a:t>
            </a:r>
            <a:r>
              <a:rPr lang="en-US" altLang="en-US" sz="1500" dirty="0"/>
              <a:t> form of serum?</a:t>
            </a:r>
          </a:p>
          <a:p>
            <a:r>
              <a:rPr lang="en-US" altLang="en-US" sz="1500" dirty="0"/>
              <a:t>Passage: … </a:t>
            </a:r>
            <a:r>
              <a:rPr lang="en-US" altLang="en-US" sz="1500" b="1" i="1" dirty="0">
                <a:solidFill>
                  <a:srgbClr val="FC1A02"/>
                </a:solidFill>
              </a:rPr>
              <a:t>SLE</a:t>
            </a:r>
            <a:r>
              <a:rPr lang="en-US" altLang="en-US" sz="1500" i="1" dirty="0"/>
              <a:t> </a:t>
            </a:r>
            <a:r>
              <a:rPr lang="en-US" altLang="en-US" sz="1500" b="1" i="1" dirty="0">
                <a:solidFill>
                  <a:srgbClr val="FC1A02"/>
                </a:solidFill>
              </a:rPr>
              <a:t>sera</a:t>
            </a:r>
            <a:r>
              <a:rPr lang="en-US" altLang="en-US" sz="1500" i="1" dirty="0"/>
              <a:t> were used. The most marked nuclear staining occurred with sera from patients with active disease…</a:t>
            </a:r>
          </a:p>
          <a:p>
            <a:endParaRPr lang="en-US" altLang="en-US" sz="1500" i="1" dirty="0"/>
          </a:p>
          <a:p>
            <a:pPr>
              <a:buFontTx/>
              <a:buNone/>
            </a:pPr>
            <a:r>
              <a:rPr lang="en-US" altLang="en-US" sz="1500" dirty="0">
                <a:solidFill>
                  <a:srgbClr val="FC1A02"/>
                </a:solidFill>
              </a:rPr>
              <a:t>Need to capture contextual  dependencies between terms.</a:t>
            </a:r>
          </a:p>
          <a:p>
            <a:endParaRPr lang="en-US" altLang="en-US" sz="1500" i="1" dirty="0">
              <a:solidFill>
                <a:srgbClr val="FC1A02"/>
              </a:solidFill>
            </a:endParaRPr>
          </a:p>
          <a:p>
            <a:endParaRPr lang="en-US" altLang="en-US" sz="1500" dirty="0"/>
          </a:p>
        </p:txBody>
      </p:sp>
    </p:spTree>
    <p:extLst>
      <p:ext uri="{BB962C8B-B14F-4D97-AF65-F5344CB8AC3E}">
        <p14:creationId xmlns:p14="http://schemas.microsoft.com/office/powerpoint/2010/main" val="428199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Transformers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p:txBody>
          <a:bodyPr/>
          <a:lstStyle/>
          <a:p>
            <a:r>
              <a:rPr lang="en-US" dirty="0"/>
              <a:t>Google now uses BERT to enhance its search engine results by better understanding users’ search queries. </a:t>
            </a:r>
          </a:p>
          <a:p>
            <a:r>
              <a:rPr lang="en-US" dirty="0"/>
              <a:t>BERT consistently places at the top of leader boards for named entity recognition, question-answering, and summarization.</a:t>
            </a:r>
          </a:p>
          <a:p>
            <a:r>
              <a:rPr lang="en-US" dirty="0"/>
              <a:t>Google uses T5 for language translation.</a:t>
            </a:r>
          </a:p>
          <a:p>
            <a:r>
              <a:rPr lang="en-US" dirty="0"/>
              <a:t>GPT family of models from </a:t>
            </a:r>
            <a:r>
              <a:rPr lang="en-US" dirty="0" err="1"/>
              <a:t>OpenAI</a:t>
            </a:r>
            <a:r>
              <a:rPr lang="en-US" dirty="0"/>
              <a:t> have repeatedly made headlines for their ability to generate human-like text, images, code, and chemistry.</a:t>
            </a:r>
          </a:p>
          <a:p>
            <a:pPr marL="114300" indent="0">
              <a:buNone/>
            </a:pPr>
            <a:br>
              <a:rPr lang="en-US" dirty="0"/>
            </a:br>
            <a:endParaRPr lang="en-US" dirty="0"/>
          </a:p>
        </p:txBody>
      </p:sp>
    </p:spTree>
    <p:extLst>
      <p:ext uri="{BB962C8B-B14F-4D97-AF65-F5344CB8AC3E}">
        <p14:creationId xmlns:p14="http://schemas.microsoft.com/office/powerpoint/2010/main" val="3392171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372350" cy="857250"/>
          </a:xfrm>
        </p:spPr>
        <p:txBody>
          <a:bodyPr>
            <a:normAutofit fontScale="90000"/>
          </a:bodyPr>
          <a:lstStyle/>
          <a:p>
            <a:pPr algn="l"/>
            <a:r>
              <a:rPr lang="en-US" sz="2475" dirty="0">
                <a:solidFill>
                  <a:srgbClr val="7030A0"/>
                </a:solidFill>
              </a:rPr>
              <a:t>Example:</a:t>
            </a:r>
            <a:br>
              <a:rPr lang="en-US" sz="2475" dirty="0">
                <a:solidFill>
                  <a:srgbClr val="7030A0"/>
                </a:solidFill>
              </a:rPr>
            </a:br>
            <a:r>
              <a:rPr lang="en-US" sz="2475" dirty="0">
                <a:solidFill>
                  <a:srgbClr val="7030A0"/>
                </a:solidFill>
              </a:rPr>
              <a:t>Medical Records Structure/Grammar</a:t>
            </a:r>
          </a:p>
        </p:txBody>
      </p:sp>
      <p:sp>
        <p:nvSpPr>
          <p:cNvPr id="3" name="Content Placeholder 2"/>
          <p:cNvSpPr>
            <a:spLocks noGrp="1"/>
          </p:cNvSpPr>
          <p:nvPr>
            <p:ph idx="1"/>
          </p:nvPr>
        </p:nvSpPr>
        <p:spPr/>
        <p:txBody>
          <a:bodyPr>
            <a:normAutofit fontScale="77500" lnSpcReduction="20000"/>
          </a:bodyPr>
          <a:lstStyle/>
          <a:p>
            <a:pPr marL="114300" indent="0" fontAlgn="t">
              <a:buNone/>
            </a:pPr>
            <a:r>
              <a:rPr lang="en-US" dirty="0"/>
              <a:t>Echo/MUGA: Echo (EF 0 .   53, Mild MR, Mild TR) [9_13_2009] Echo (EF 0 .   48, Mild TR, Mild MR) [10_10_2010] Echo (EF 0 .   50, mild MR and TR) [4_2_2012] Echo (EF 0 .   56, mild MR and TR, mild [LOCATION]) DEE [4_8_14]  </a:t>
            </a:r>
          </a:p>
          <a:p>
            <a:pPr marL="114300" indent="0" fontAlgn="t">
              <a:buNone/>
            </a:pPr>
            <a:r>
              <a:rPr lang="en-US" dirty="0">
                <a:solidFill>
                  <a:srgbClr val="000000"/>
                </a:solidFill>
                <a:latin typeface="Calibri" panose="020F0502020204030204" pitchFamily="34" charset="0"/>
              </a:rPr>
              <a:t>Echo/MUGA: Echo (EF 0 .   64, Mild LVH, Mild TR, Mild AR, Moderate MR, Moderate Pulmonary HTN, Mild RAE, Pseudo Normal Diastolic Dysfunction, Mild LAE) [11_17_2011] TEE (EF 0 .   70, Moderate LAE, Mild Moderate MR, Mild PR, Mild LVH, Mild AR, Mild RAE, Mild TR, Prominent, thickened, Ca++ Eustachian valve .   No intracardiac mass . )   [5_18_2012] Echo ( [7_12_2013] ): Normal LV size .   EF = 60% .   Normal RV size and function .   Mild AI, mild to moderate MR, mild TR .   RVSP = 32 Echo [7_18_14] : There is mild concentric left ventricular hypertrophy .   LVEF based on [PERSON] [PERSON]'s method is 56% .   Left ventricle is normal size with normal systolic function .   The left atrium is mildly enlarged based on estimated volume .   There is moderate diastolic dysfunction present .   The right ventricle is normal size with normal systolic function .   Normal wall thickness .   There is mild to moderate mitral regurgitation .   There is mild tricuspid regurgitation .   Compared to previous echo dated [7_12_2014] , AR is no longer appreciated .   Electrophysiology: EKG (Sinus Rhythm, Normal EKG) performed by [PERSON] [PERSON] [PERSON] MD [5_5_2012]</a:t>
            </a:r>
          </a:p>
        </p:txBody>
      </p:sp>
    </p:spTree>
    <p:extLst>
      <p:ext uri="{BB962C8B-B14F-4D97-AF65-F5344CB8AC3E}">
        <p14:creationId xmlns:p14="http://schemas.microsoft.com/office/powerpoint/2010/main" val="3102354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Open Source NLP Tools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00962"/>
            <a:ext cx="8520600" cy="4000454"/>
          </a:xfrm>
          <a:prstGeom prst="rect">
            <a:avLst/>
          </a:prstGeom>
          <a:noFill/>
          <a:ln>
            <a:solidFill>
              <a:srgbClr val="7030A0"/>
            </a:solidFill>
          </a:ln>
        </p:spPr>
        <p:txBody>
          <a:bodyPr spcFirstLastPara="1" wrap="square" lIns="91425" tIns="91425" rIns="91425" bIns="91425" anchor="t" anchorCtr="0">
            <a:noAutofit/>
          </a:bodyPr>
          <a:lstStyle/>
          <a:p>
            <a:pPr marL="76200" indent="0">
              <a:lnSpc>
                <a:spcPct val="100000"/>
              </a:lnSpc>
              <a:spcBef>
                <a:spcPts val="800"/>
              </a:spcBef>
              <a:buClr>
                <a:schemeClr val="dk1"/>
              </a:buClr>
              <a:buSzPts val="2400"/>
              <a:buNone/>
            </a:pPr>
            <a:r>
              <a:rPr lang="en-US" sz="2000" dirty="0"/>
              <a:t>Opensource NLP tools provide functionality for extracting NLP features from text to build apps:</a:t>
            </a:r>
          </a:p>
          <a:p>
            <a:pPr marL="419100">
              <a:lnSpc>
                <a:spcPct val="100000"/>
              </a:lnSpc>
              <a:spcBef>
                <a:spcPts val="800"/>
              </a:spcBef>
              <a:buClr>
                <a:schemeClr val="dk1"/>
              </a:buClr>
              <a:buSzPts val="2400"/>
            </a:pPr>
            <a:r>
              <a:rPr lang="en-US" sz="2000" dirty="0" err="1"/>
              <a:t>SpaCy</a:t>
            </a:r>
            <a:endParaRPr lang="en-US" sz="2000" dirty="0"/>
          </a:p>
          <a:p>
            <a:pPr marL="419100">
              <a:lnSpc>
                <a:spcPct val="100000"/>
              </a:lnSpc>
              <a:spcBef>
                <a:spcPts val="800"/>
              </a:spcBef>
              <a:buClr>
                <a:schemeClr val="dk1"/>
              </a:buClr>
              <a:buSzPts val="2400"/>
            </a:pPr>
            <a:r>
              <a:rPr lang="en-US" sz="2000" b="0" i="0" u="none" strike="noStrike" cap="none" dirty="0">
                <a:solidFill>
                  <a:schemeClr val="dk2"/>
                </a:solidFill>
                <a:latin typeface="Arial"/>
                <a:ea typeface="Arial"/>
                <a:cs typeface="Arial"/>
                <a:sym typeface="Arial"/>
              </a:rPr>
              <a:t>NLTK</a:t>
            </a:r>
          </a:p>
          <a:p>
            <a:pPr marL="419100">
              <a:lnSpc>
                <a:spcPct val="100000"/>
              </a:lnSpc>
              <a:spcBef>
                <a:spcPts val="800"/>
              </a:spcBef>
              <a:buClr>
                <a:schemeClr val="dk1"/>
              </a:buClr>
              <a:buSzPts val="2400"/>
            </a:pPr>
            <a:r>
              <a:rPr lang="en-US" sz="2000" dirty="0" err="1"/>
              <a:t>StanfordNLP</a:t>
            </a:r>
            <a:endParaRPr lang="en-US" sz="2000" dirty="0"/>
          </a:p>
          <a:p>
            <a:pPr marL="419100">
              <a:lnSpc>
                <a:spcPct val="100000"/>
              </a:lnSpc>
              <a:spcBef>
                <a:spcPts val="800"/>
              </a:spcBef>
              <a:buClr>
                <a:schemeClr val="dk1"/>
              </a:buClr>
              <a:buSzPts val="2400"/>
            </a:pPr>
            <a:r>
              <a:rPr lang="en-US" sz="2000" b="0" i="0" u="none" strike="noStrike" cap="none" dirty="0" err="1">
                <a:solidFill>
                  <a:schemeClr val="dk2"/>
                </a:solidFill>
                <a:latin typeface="Arial"/>
                <a:ea typeface="Arial"/>
                <a:cs typeface="Arial"/>
                <a:sym typeface="Arial"/>
              </a:rPr>
              <a:t>OpenNLP</a:t>
            </a:r>
            <a:endParaRPr lang="en-US" sz="2000" b="0" i="0" u="none" strike="noStrike" cap="none" dirty="0">
              <a:solidFill>
                <a:schemeClr val="dk2"/>
              </a:solidFill>
              <a:latin typeface="Arial"/>
              <a:ea typeface="Arial"/>
              <a:cs typeface="Arial"/>
              <a:sym typeface="Arial"/>
            </a:endParaRPr>
          </a:p>
          <a:p>
            <a:pPr marL="76200" indent="0">
              <a:lnSpc>
                <a:spcPct val="100000"/>
              </a:lnSpc>
              <a:spcBef>
                <a:spcPts val="800"/>
              </a:spcBef>
              <a:buClr>
                <a:schemeClr val="dk1"/>
              </a:buClr>
              <a:buSzPts val="2400"/>
              <a:buNone/>
            </a:pPr>
            <a:r>
              <a:rPr lang="en-US" sz="2000" dirty="0"/>
              <a:t>Deep learning libraries for building SOTA models: </a:t>
            </a:r>
          </a:p>
          <a:p>
            <a:pPr marL="419100">
              <a:lnSpc>
                <a:spcPct val="100000"/>
              </a:lnSpc>
              <a:spcBef>
                <a:spcPts val="800"/>
              </a:spcBef>
              <a:buClr>
                <a:schemeClr val="dk1"/>
              </a:buClr>
              <a:buSzPts val="2400"/>
            </a:pPr>
            <a:r>
              <a:rPr lang="en-US" sz="2000" dirty="0" err="1"/>
              <a:t>PyTorch</a:t>
            </a:r>
            <a:endParaRPr lang="en-US" sz="2000" dirty="0"/>
          </a:p>
          <a:p>
            <a:pPr marL="419100">
              <a:lnSpc>
                <a:spcPct val="100000"/>
              </a:lnSpc>
              <a:spcBef>
                <a:spcPts val="800"/>
              </a:spcBef>
              <a:buClr>
                <a:schemeClr val="dk1"/>
              </a:buClr>
              <a:buSzPts val="2400"/>
            </a:pPr>
            <a:r>
              <a:rPr lang="en-US" sz="2000" dirty="0" err="1"/>
              <a:t>Tensorflow</a:t>
            </a: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3788881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CORE NLP TASKS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63626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Core Tasks for NLP Features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11139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Tokenization</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Part-of-speech tagging</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Noun chunking</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Lemmatization, stemming</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Morphology</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Parsing</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Arial"/>
                <a:cs typeface="Calibri"/>
                <a:sym typeface="Calibri"/>
              </a:rPr>
              <a:t>Named entity classification</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Information extraction</a:t>
            </a:r>
            <a:endParaRPr sz="2000" b="0" i="0" u="none" strike="noStrike" cap="none" dirty="0">
              <a:solidFill>
                <a:schemeClr val="dk2"/>
              </a:solidFill>
              <a:latin typeface="Arial"/>
              <a:ea typeface="Arial"/>
              <a:cs typeface="Arial"/>
              <a:sym typeface="Arial"/>
            </a:endParaRPr>
          </a:p>
        </p:txBody>
      </p:sp>
      <p:pic>
        <p:nvPicPr>
          <p:cNvPr id="2" name="Picture 1">
            <a:extLst>
              <a:ext uri="{FF2B5EF4-FFF2-40B4-BE49-F238E27FC236}">
                <a16:creationId xmlns:a16="http://schemas.microsoft.com/office/drawing/2014/main" id="{20F80B10-C365-4F4F-B7A0-77A07A1F0F8F}"/>
              </a:ext>
            </a:extLst>
          </p:cNvPr>
          <p:cNvPicPr>
            <a:picLocks noChangeAspect="1"/>
          </p:cNvPicPr>
          <p:nvPr/>
        </p:nvPicPr>
        <p:blipFill>
          <a:blip r:embed="rId3"/>
          <a:stretch>
            <a:fillRect/>
          </a:stretch>
        </p:blipFill>
        <p:spPr>
          <a:xfrm>
            <a:off x="4133689" y="1543369"/>
            <a:ext cx="3275999" cy="569739"/>
          </a:xfrm>
          <a:prstGeom prst="rect">
            <a:avLst/>
          </a:prstGeom>
        </p:spPr>
      </p:pic>
      <p:pic>
        <p:nvPicPr>
          <p:cNvPr id="4" name="Picture 3">
            <a:extLst>
              <a:ext uri="{FF2B5EF4-FFF2-40B4-BE49-F238E27FC236}">
                <a16:creationId xmlns:a16="http://schemas.microsoft.com/office/drawing/2014/main" id="{7DDD8A68-9728-6D40-8EDF-79B05131747A}"/>
              </a:ext>
            </a:extLst>
          </p:cNvPr>
          <p:cNvPicPr>
            <a:picLocks noChangeAspect="1"/>
          </p:cNvPicPr>
          <p:nvPr/>
        </p:nvPicPr>
        <p:blipFill>
          <a:blip r:embed="rId4"/>
          <a:stretch>
            <a:fillRect/>
          </a:stretch>
        </p:blipFill>
        <p:spPr>
          <a:xfrm>
            <a:off x="4133689" y="2197294"/>
            <a:ext cx="4381500" cy="622300"/>
          </a:xfrm>
          <a:prstGeom prst="rect">
            <a:avLst/>
          </a:prstGeom>
        </p:spPr>
      </p:pic>
      <p:sp>
        <p:nvSpPr>
          <p:cNvPr id="7" name="TextBox 6">
            <a:extLst>
              <a:ext uri="{FF2B5EF4-FFF2-40B4-BE49-F238E27FC236}">
                <a16:creationId xmlns:a16="http://schemas.microsoft.com/office/drawing/2014/main" id="{5979CEE7-E086-B840-B070-53A7B03BF112}"/>
              </a:ext>
            </a:extLst>
          </p:cNvPr>
          <p:cNvSpPr txBox="1"/>
          <p:nvPr/>
        </p:nvSpPr>
        <p:spPr>
          <a:xfrm>
            <a:off x="4133689" y="3150474"/>
            <a:ext cx="4381500" cy="523220"/>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Load model "</a:t>
            </a:r>
            <a:r>
              <a:rPr lang="en-US" i="1" dirty="0" err="1"/>
              <a:t>en_core_web_sm</a:t>
            </a:r>
            <a:r>
              <a:rPr lang="en-US" dirty="0"/>
              <a:t>" processing pipeline.</a:t>
            </a:r>
          </a:p>
        </p:txBody>
      </p:sp>
    </p:spTree>
    <p:extLst>
      <p:ext uri="{BB962C8B-B14F-4D97-AF65-F5344CB8AC3E}">
        <p14:creationId xmlns:p14="http://schemas.microsoft.com/office/powerpoint/2010/main" val="119693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5E1E-8382-E24D-82FD-08E05AF1408D}"/>
              </a:ext>
            </a:extLst>
          </p:cNvPr>
          <p:cNvSpPr>
            <a:spLocks noGrp="1"/>
          </p:cNvSpPr>
          <p:nvPr>
            <p:ph type="title"/>
          </p:nvPr>
        </p:nvSpPr>
        <p:spPr/>
        <p:txBody>
          <a:bodyPr/>
          <a:lstStyle/>
          <a:p>
            <a:r>
              <a:rPr lang="en-US" b="0" dirty="0">
                <a:solidFill>
                  <a:srgbClr val="7030A0"/>
                </a:solidFill>
              </a:rPr>
              <a:t>Tokenization</a:t>
            </a:r>
          </a:p>
        </p:txBody>
      </p:sp>
      <p:pic>
        <p:nvPicPr>
          <p:cNvPr id="3" name="Picture 2">
            <a:extLst>
              <a:ext uri="{FF2B5EF4-FFF2-40B4-BE49-F238E27FC236}">
                <a16:creationId xmlns:a16="http://schemas.microsoft.com/office/drawing/2014/main" id="{1C64AF2C-933C-404E-B545-F0F5CADA01B4}"/>
              </a:ext>
            </a:extLst>
          </p:cNvPr>
          <p:cNvPicPr>
            <a:picLocks noChangeAspect="1"/>
          </p:cNvPicPr>
          <p:nvPr/>
        </p:nvPicPr>
        <p:blipFill>
          <a:blip r:embed="rId3"/>
          <a:stretch>
            <a:fillRect/>
          </a:stretch>
        </p:blipFill>
        <p:spPr>
          <a:xfrm>
            <a:off x="313870" y="949161"/>
            <a:ext cx="6962909" cy="3654565"/>
          </a:xfrm>
          <a:prstGeom prst="rect">
            <a:avLst/>
          </a:prstGeom>
        </p:spPr>
      </p:pic>
      <p:sp>
        <p:nvSpPr>
          <p:cNvPr id="4" name="TextBox 3">
            <a:extLst>
              <a:ext uri="{FF2B5EF4-FFF2-40B4-BE49-F238E27FC236}">
                <a16:creationId xmlns:a16="http://schemas.microsoft.com/office/drawing/2014/main" id="{FCB4A61B-3503-AA49-A8EA-FEF8EFC49D23}"/>
              </a:ext>
            </a:extLst>
          </p:cNvPr>
          <p:cNvSpPr txBox="1"/>
          <p:nvPr/>
        </p:nvSpPr>
        <p:spPr>
          <a:xfrm>
            <a:off x="3504698" y="3541088"/>
            <a:ext cx="5325432" cy="954107"/>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When we process a sentence through the pipeline, </a:t>
            </a:r>
            <a:r>
              <a:rPr lang="en-US" dirty="0" err="1"/>
              <a:t>spaCy</a:t>
            </a:r>
            <a:r>
              <a:rPr lang="en-US" dirty="0"/>
              <a:t> creates a document (Doc) object. </a:t>
            </a:r>
          </a:p>
          <a:p>
            <a:pPr marL="285750" indent="-285750">
              <a:buFont typeface="Arial" panose="020B0604020202020204" pitchFamily="34" charset="0"/>
              <a:buChar char="•"/>
            </a:pPr>
            <a:r>
              <a:rPr lang="en-US" dirty="0"/>
              <a:t>The Doc object lets you access information about the text in a structured way from each model in the pipeline</a:t>
            </a:r>
          </a:p>
        </p:txBody>
      </p:sp>
    </p:spTree>
    <p:extLst>
      <p:ext uri="{BB962C8B-B14F-4D97-AF65-F5344CB8AC3E}">
        <p14:creationId xmlns:p14="http://schemas.microsoft.com/office/powerpoint/2010/main" val="3705577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Lemmatization</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2979131" y="1004121"/>
            <a:ext cx="3119765" cy="738664"/>
          </a:xfrm>
          <a:prstGeom prst="rect">
            <a:avLst/>
          </a:prstGeom>
          <a:noFill/>
          <a:ln>
            <a:solidFill>
              <a:srgbClr val="7030A0"/>
            </a:solidFill>
          </a:ln>
        </p:spPr>
        <p:txBody>
          <a:bodyPr wrap="none" rtlCol="0">
            <a:spAutoFit/>
          </a:bodyPr>
          <a:lstStyle/>
          <a:p>
            <a:r>
              <a:rPr lang="en-US" dirty="0"/>
              <a:t>Root word form.</a:t>
            </a:r>
          </a:p>
          <a:p>
            <a:r>
              <a:rPr lang="en-US" dirty="0"/>
              <a:t>Helpful for reducing vocabulary size, </a:t>
            </a:r>
          </a:p>
          <a:p>
            <a:r>
              <a:rPr lang="en-US" dirty="0"/>
              <a:t>word matching, and search.</a:t>
            </a:r>
          </a:p>
        </p:txBody>
      </p:sp>
      <p:pic>
        <p:nvPicPr>
          <p:cNvPr id="2" name="Picture 1">
            <a:extLst>
              <a:ext uri="{FF2B5EF4-FFF2-40B4-BE49-F238E27FC236}">
                <a16:creationId xmlns:a16="http://schemas.microsoft.com/office/drawing/2014/main" id="{3D2AF9AE-C6A7-214A-A95E-0CBE2CC19792}"/>
              </a:ext>
            </a:extLst>
          </p:cNvPr>
          <p:cNvPicPr>
            <a:picLocks noChangeAspect="1"/>
          </p:cNvPicPr>
          <p:nvPr/>
        </p:nvPicPr>
        <p:blipFill>
          <a:blip r:embed="rId3"/>
          <a:stretch>
            <a:fillRect/>
          </a:stretch>
        </p:blipFill>
        <p:spPr>
          <a:xfrm>
            <a:off x="2621697" y="2054792"/>
            <a:ext cx="4009624" cy="1419044"/>
          </a:xfrm>
          <a:prstGeom prst="rect">
            <a:avLst/>
          </a:prstGeom>
        </p:spPr>
      </p:pic>
      <p:pic>
        <p:nvPicPr>
          <p:cNvPr id="3" name="Picture 2">
            <a:extLst>
              <a:ext uri="{FF2B5EF4-FFF2-40B4-BE49-F238E27FC236}">
                <a16:creationId xmlns:a16="http://schemas.microsoft.com/office/drawing/2014/main" id="{9D1387E9-8BFC-E943-A50D-741C3DE427D6}"/>
              </a:ext>
            </a:extLst>
          </p:cNvPr>
          <p:cNvPicPr>
            <a:picLocks noChangeAspect="1"/>
          </p:cNvPicPr>
          <p:nvPr/>
        </p:nvPicPr>
        <p:blipFill>
          <a:blip r:embed="rId4"/>
          <a:stretch>
            <a:fillRect/>
          </a:stretch>
        </p:blipFill>
        <p:spPr>
          <a:xfrm>
            <a:off x="1739267" y="3881019"/>
            <a:ext cx="5665466" cy="258360"/>
          </a:xfrm>
          <a:prstGeom prst="rect">
            <a:avLst/>
          </a:prstGeom>
        </p:spPr>
      </p:pic>
    </p:spTree>
    <p:extLst>
      <p:ext uri="{BB962C8B-B14F-4D97-AF65-F5344CB8AC3E}">
        <p14:creationId xmlns:p14="http://schemas.microsoft.com/office/powerpoint/2010/main" val="509622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Morphology</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2811742" y="1072841"/>
            <a:ext cx="3520516" cy="307777"/>
          </a:xfrm>
          <a:prstGeom prst="rect">
            <a:avLst/>
          </a:prstGeom>
          <a:noFill/>
          <a:ln>
            <a:solidFill>
              <a:srgbClr val="7030A0"/>
            </a:solidFill>
          </a:ln>
        </p:spPr>
        <p:txBody>
          <a:bodyPr wrap="none" rtlCol="0">
            <a:spAutoFit/>
          </a:bodyPr>
          <a:lstStyle/>
          <a:p>
            <a:r>
              <a:rPr lang="en-US" dirty="0"/>
              <a:t>Helpful for POS, noun chunking and NER.</a:t>
            </a:r>
          </a:p>
        </p:txBody>
      </p:sp>
      <p:pic>
        <p:nvPicPr>
          <p:cNvPr id="2" name="Picture 1">
            <a:extLst>
              <a:ext uri="{FF2B5EF4-FFF2-40B4-BE49-F238E27FC236}">
                <a16:creationId xmlns:a16="http://schemas.microsoft.com/office/drawing/2014/main" id="{55BCF24D-1E2E-894F-BFB2-720421BCADE7}"/>
              </a:ext>
            </a:extLst>
          </p:cNvPr>
          <p:cNvPicPr>
            <a:picLocks noChangeAspect="1"/>
          </p:cNvPicPr>
          <p:nvPr/>
        </p:nvPicPr>
        <p:blipFill>
          <a:blip r:embed="rId3"/>
          <a:stretch>
            <a:fillRect/>
          </a:stretch>
        </p:blipFill>
        <p:spPr>
          <a:xfrm>
            <a:off x="1864673" y="1975128"/>
            <a:ext cx="5301755" cy="1284276"/>
          </a:xfrm>
          <a:prstGeom prst="rect">
            <a:avLst/>
          </a:prstGeom>
        </p:spPr>
      </p:pic>
      <p:pic>
        <p:nvPicPr>
          <p:cNvPr id="3" name="Picture 2">
            <a:extLst>
              <a:ext uri="{FF2B5EF4-FFF2-40B4-BE49-F238E27FC236}">
                <a16:creationId xmlns:a16="http://schemas.microsoft.com/office/drawing/2014/main" id="{70616541-B168-3446-9607-F8DB34650F14}"/>
              </a:ext>
            </a:extLst>
          </p:cNvPr>
          <p:cNvPicPr>
            <a:picLocks noChangeAspect="1"/>
          </p:cNvPicPr>
          <p:nvPr/>
        </p:nvPicPr>
        <p:blipFill>
          <a:blip r:embed="rId4"/>
          <a:stretch>
            <a:fillRect/>
          </a:stretch>
        </p:blipFill>
        <p:spPr>
          <a:xfrm>
            <a:off x="669464" y="3742593"/>
            <a:ext cx="8017113" cy="656132"/>
          </a:xfrm>
          <a:prstGeom prst="rect">
            <a:avLst/>
          </a:prstGeom>
        </p:spPr>
      </p:pic>
    </p:spTree>
    <p:extLst>
      <p:ext uri="{BB962C8B-B14F-4D97-AF65-F5344CB8AC3E}">
        <p14:creationId xmlns:p14="http://schemas.microsoft.com/office/powerpoint/2010/main" val="2736402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5E1E-8382-E24D-82FD-08E05AF1408D}"/>
              </a:ext>
            </a:extLst>
          </p:cNvPr>
          <p:cNvSpPr>
            <a:spLocks noGrp="1"/>
          </p:cNvSpPr>
          <p:nvPr>
            <p:ph type="title"/>
          </p:nvPr>
        </p:nvSpPr>
        <p:spPr>
          <a:xfrm>
            <a:off x="415289" y="551021"/>
            <a:ext cx="3347202" cy="492500"/>
          </a:xfrm>
        </p:spPr>
        <p:txBody>
          <a:bodyPr/>
          <a:lstStyle/>
          <a:p>
            <a:r>
              <a:rPr lang="en-US" b="0" dirty="0">
                <a:solidFill>
                  <a:srgbClr val="7030A0"/>
                </a:solidFill>
              </a:rPr>
              <a:t>Part-Of-Speech Tagging (POS)</a:t>
            </a:r>
          </a:p>
        </p:txBody>
      </p:sp>
      <p:pic>
        <p:nvPicPr>
          <p:cNvPr id="6" name="Picture 5">
            <a:extLst>
              <a:ext uri="{FF2B5EF4-FFF2-40B4-BE49-F238E27FC236}">
                <a16:creationId xmlns:a16="http://schemas.microsoft.com/office/drawing/2014/main" id="{3870EEDD-76AA-8A47-BB2E-80689474542A}"/>
              </a:ext>
            </a:extLst>
          </p:cNvPr>
          <p:cNvPicPr>
            <a:picLocks noChangeAspect="1"/>
          </p:cNvPicPr>
          <p:nvPr/>
        </p:nvPicPr>
        <p:blipFill>
          <a:blip r:embed="rId2"/>
          <a:stretch>
            <a:fillRect/>
          </a:stretch>
        </p:blipFill>
        <p:spPr>
          <a:xfrm>
            <a:off x="3762491" y="0"/>
            <a:ext cx="5298131" cy="5143500"/>
          </a:xfrm>
          <a:prstGeom prst="rect">
            <a:avLst/>
          </a:prstGeom>
        </p:spPr>
      </p:pic>
      <p:sp>
        <p:nvSpPr>
          <p:cNvPr id="4" name="TextBox 3">
            <a:extLst>
              <a:ext uri="{FF2B5EF4-FFF2-40B4-BE49-F238E27FC236}">
                <a16:creationId xmlns:a16="http://schemas.microsoft.com/office/drawing/2014/main" id="{581D6E30-CA9E-F344-AC86-D879E408EA8C}"/>
              </a:ext>
            </a:extLst>
          </p:cNvPr>
          <p:cNvSpPr txBox="1"/>
          <p:nvPr/>
        </p:nvSpPr>
        <p:spPr>
          <a:xfrm>
            <a:off x="5335259" y="2723478"/>
            <a:ext cx="3630168" cy="2246769"/>
          </a:xfrm>
          <a:prstGeom prst="rect">
            <a:avLst/>
          </a:prstGeom>
          <a:noFill/>
          <a:ln>
            <a:solidFill>
              <a:srgbClr val="7030A0"/>
            </a:solidFill>
          </a:ln>
        </p:spPr>
        <p:txBody>
          <a:bodyPr wrap="square" rtlCol="0">
            <a:spAutoFit/>
          </a:bodyPr>
          <a:lstStyle/>
          <a:p>
            <a:r>
              <a:rPr lang="en-US" dirty="0"/>
              <a:t>Statistical ML models allow you to predict linguistic attributes in context:</a:t>
            </a:r>
          </a:p>
          <a:p>
            <a:pPr marL="285750" indent="-285750">
              <a:buFont typeface="Arial" panose="020B0604020202020204" pitchFamily="34" charset="0"/>
              <a:buChar char="•"/>
            </a:pPr>
            <a:r>
              <a:rPr lang="en-US" dirty="0"/>
              <a:t>Part-of-speech tags</a:t>
            </a:r>
          </a:p>
          <a:p>
            <a:pPr marL="285750" indent="-285750">
              <a:buFont typeface="Arial" panose="020B0604020202020204" pitchFamily="34" charset="0"/>
              <a:buChar char="•"/>
            </a:pPr>
            <a:r>
              <a:rPr lang="en-US" dirty="0"/>
              <a:t>Noun chunking</a:t>
            </a:r>
          </a:p>
          <a:p>
            <a:pPr marL="285750" indent="-285750">
              <a:buFont typeface="Arial" panose="020B0604020202020204" pitchFamily="34" charset="0"/>
              <a:buChar char="•"/>
            </a:pPr>
            <a:r>
              <a:rPr lang="en-US" dirty="0"/>
              <a:t>Syntactic dependencies</a:t>
            </a:r>
          </a:p>
          <a:p>
            <a:pPr marL="285750" indent="-285750">
              <a:buFont typeface="Arial" panose="020B0604020202020204" pitchFamily="34" charset="0"/>
              <a:buChar char="•"/>
            </a:pPr>
            <a:r>
              <a:rPr lang="en-US" dirty="0"/>
              <a:t>Named entities</a:t>
            </a:r>
          </a:p>
          <a:p>
            <a:endParaRPr lang="en-US" dirty="0"/>
          </a:p>
          <a:p>
            <a:r>
              <a:rPr lang="en-US" dirty="0"/>
              <a:t>Models are trained on labeled example texts and can be updated with more examples to fine-tune predictions.</a:t>
            </a:r>
          </a:p>
        </p:txBody>
      </p:sp>
    </p:spTree>
    <p:extLst>
      <p:ext uri="{BB962C8B-B14F-4D97-AF65-F5344CB8AC3E}">
        <p14:creationId xmlns:p14="http://schemas.microsoft.com/office/powerpoint/2010/main" val="3247392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Noun Chunking</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2012312" y="1014069"/>
            <a:ext cx="5110694" cy="307777"/>
          </a:xfrm>
          <a:prstGeom prst="rect">
            <a:avLst/>
          </a:prstGeom>
          <a:noFill/>
          <a:ln>
            <a:solidFill>
              <a:srgbClr val="7030A0"/>
            </a:solidFill>
          </a:ln>
        </p:spPr>
        <p:txBody>
          <a:bodyPr wrap="none" rtlCol="0">
            <a:spAutoFit/>
          </a:bodyPr>
          <a:lstStyle/>
          <a:p>
            <a:r>
              <a:rPr lang="en-US" dirty="0"/>
              <a:t>Helpful for NER, triple identification (subject, predicate, object).</a:t>
            </a:r>
          </a:p>
        </p:txBody>
      </p:sp>
      <p:pic>
        <p:nvPicPr>
          <p:cNvPr id="5" name="Picture 4">
            <a:extLst>
              <a:ext uri="{FF2B5EF4-FFF2-40B4-BE49-F238E27FC236}">
                <a16:creationId xmlns:a16="http://schemas.microsoft.com/office/drawing/2014/main" id="{E2D83DF5-5CD7-C24C-8D68-0A0A406DEFCB}"/>
              </a:ext>
            </a:extLst>
          </p:cNvPr>
          <p:cNvPicPr>
            <a:picLocks noChangeAspect="1"/>
          </p:cNvPicPr>
          <p:nvPr/>
        </p:nvPicPr>
        <p:blipFill>
          <a:blip r:embed="rId3"/>
          <a:stretch>
            <a:fillRect/>
          </a:stretch>
        </p:blipFill>
        <p:spPr>
          <a:xfrm>
            <a:off x="1060450" y="1570851"/>
            <a:ext cx="7023100" cy="1714500"/>
          </a:xfrm>
          <a:prstGeom prst="rect">
            <a:avLst/>
          </a:prstGeom>
        </p:spPr>
      </p:pic>
      <p:pic>
        <p:nvPicPr>
          <p:cNvPr id="6" name="Picture 5">
            <a:extLst>
              <a:ext uri="{FF2B5EF4-FFF2-40B4-BE49-F238E27FC236}">
                <a16:creationId xmlns:a16="http://schemas.microsoft.com/office/drawing/2014/main" id="{D2D90B30-1B4F-ED4E-B70B-1DEA02951185}"/>
              </a:ext>
            </a:extLst>
          </p:cNvPr>
          <p:cNvPicPr>
            <a:picLocks noChangeAspect="1"/>
          </p:cNvPicPr>
          <p:nvPr/>
        </p:nvPicPr>
        <p:blipFill>
          <a:blip r:embed="rId4"/>
          <a:stretch>
            <a:fillRect/>
          </a:stretch>
        </p:blipFill>
        <p:spPr>
          <a:xfrm>
            <a:off x="2012312" y="3475584"/>
            <a:ext cx="4365982" cy="978850"/>
          </a:xfrm>
          <a:prstGeom prst="rect">
            <a:avLst/>
          </a:prstGeom>
        </p:spPr>
      </p:pic>
    </p:spTree>
    <p:extLst>
      <p:ext uri="{BB962C8B-B14F-4D97-AF65-F5344CB8AC3E}">
        <p14:creationId xmlns:p14="http://schemas.microsoft.com/office/powerpoint/2010/main" val="104005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Core NLP Features</a:t>
            </a:r>
            <a:br>
              <a:rPr lang="en-US" sz="3600" b="1" i="0" u="none" strike="noStrike" cap="none" dirty="0">
                <a:solidFill>
                  <a:srgbClr val="7030A0"/>
                </a:solidFill>
                <a:latin typeface="Trebuchet MS"/>
                <a:ea typeface="Trebuchet MS"/>
                <a:cs typeface="Trebuchet MS"/>
                <a:sym typeface="Trebuchet MS"/>
              </a:rPr>
            </a:br>
            <a:endParaRPr sz="3600" b="1" i="0" u="none" strike="noStrike" cap="none" dirty="0">
              <a:solidFill>
                <a:srgbClr val="7030A0"/>
              </a:solidFill>
              <a:latin typeface="Trebuchet MS"/>
              <a:ea typeface="Trebuchet MS"/>
              <a:cs typeface="Trebuchet MS"/>
              <a:sym typeface="Trebuchet MS"/>
            </a:endParaRPr>
          </a:p>
        </p:txBody>
      </p:sp>
      <p:pic>
        <p:nvPicPr>
          <p:cNvPr id="6" name="Picture 5">
            <a:extLst>
              <a:ext uri="{FF2B5EF4-FFF2-40B4-BE49-F238E27FC236}">
                <a16:creationId xmlns:a16="http://schemas.microsoft.com/office/drawing/2014/main" id="{FADD2065-8D02-F345-9AB7-EED81C7C73AA}"/>
              </a:ext>
            </a:extLst>
          </p:cNvPr>
          <p:cNvPicPr>
            <a:picLocks noChangeAspect="1"/>
          </p:cNvPicPr>
          <p:nvPr/>
        </p:nvPicPr>
        <p:blipFill>
          <a:blip r:embed="rId3"/>
          <a:stretch>
            <a:fillRect/>
          </a:stretch>
        </p:blipFill>
        <p:spPr>
          <a:xfrm>
            <a:off x="1257928" y="893135"/>
            <a:ext cx="6330943" cy="1449252"/>
          </a:xfrm>
          <a:prstGeom prst="rect">
            <a:avLst/>
          </a:prstGeom>
        </p:spPr>
      </p:pic>
      <p:pic>
        <p:nvPicPr>
          <p:cNvPr id="7" name="Picture 6">
            <a:extLst>
              <a:ext uri="{FF2B5EF4-FFF2-40B4-BE49-F238E27FC236}">
                <a16:creationId xmlns:a16="http://schemas.microsoft.com/office/drawing/2014/main" id="{F0EC4814-2BB1-7C46-8741-27E06A4ABF06}"/>
              </a:ext>
            </a:extLst>
          </p:cNvPr>
          <p:cNvPicPr>
            <a:picLocks noChangeAspect="1"/>
          </p:cNvPicPr>
          <p:nvPr/>
        </p:nvPicPr>
        <p:blipFill>
          <a:blip r:embed="rId4"/>
          <a:stretch>
            <a:fillRect/>
          </a:stretch>
        </p:blipFill>
        <p:spPr>
          <a:xfrm>
            <a:off x="146593" y="2905671"/>
            <a:ext cx="5140693" cy="2147117"/>
          </a:xfrm>
          <a:prstGeom prst="rect">
            <a:avLst/>
          </a:prstGeom>
        </p:spPr>
      </p:pic>
      <p:sp>
        <p:nvSpPr>
          <p:cNvPr id="8" name="TextBox 7">
            <a:extLst>
              <a:ext uri="{FF2B5EF4-FFF2-40B4-BE49-F238E27FC236}">
                <a16:creationId xmlns:a16="http://schemas.microsoft.com/office/drawing/2014/main" id="{7CB80F6C-EB1B-6F43-ACCE-02837B403729}"/>
              </a:ext>
            </a:extLst>
          </p:cNvPr>
          <p:cNvSpPr txBox="1"/>
          <p:nvPr/>
        </p:nvSpPr>
        <p:spPr>
          <a:xfrm>
            <a:off x="5394500" y="2963566"/>
            <a:ext cx="3658374" cy="2031325"/>
          </a:xfrm>
          <a:prstGeom prst="rect">
            <a:avLst/>
          </a:prstGeom>
          <a:noFill/>
          <a:ln>
            <a:solidFill>
              <a:srgbClr val="7030A0"/>
            </a:solidFill>
          </a:ln>
        </p:spPr>
        <p:txBody>
          <a:bodyPr wrap="none" rtlCol="0">
            <a:spAutoFit/>
          </a:bodyPr>
          <a:lstStyle/>
          <a:p>
            <a:r>
              <a:rPr lang="en-US" b="1" dirty="0"/>
              <a:t>Text:</a:t>
            </a:r>
            <a:r>
              <a:rPr lang="en-US" dirty="0"/>
              <a:t> The original word text.</a:t>
            </a:r>
          </a:p>
          <a:p>
            <a:r>
              <a:rPr lang="en-US" b="1" dirty="0"/>
              <a:t>Lemma:</a:t>
            </a:r>
            <a:r>
              <a:rPr lang="en-US" dirty="0"/>
              <a:t> The base form of the word.</a:t>
            </a:r>
          </a:p>
          <a:p>
            <a:r>
              <a:rPr lang="en-US" b="1" dirty="0"/>
              <a:t>POS:</a:t>
            </a:r>
            <a:r>
              <a:rPr lang="en-US" dirty="0"/>
              <a:t> The simple </a:t>
            </a:r>
            <a:r>
              <a:rPr lang="en-US" dirty="0">
                <a:hlinkClick r:id="rId5"/>
              </a:rPr>
              <a:t>UPOS</a:t>
            </a:r>
            <a:r>
              <a:rPr lang="en-US" dirty="0"/>
              <a:t> part-of-speech tag.</a:t>
            </a:r>
          </a:p>
          <a:p>
            <a:r>
              <a:rPr lang="en-US" b="1" dirty="0"/>
              <a:t>Tag:</a:t>
            </a:r>
            <a:r>
              <a:rPr lang="en-US" dirty="0"/>
              <a:t> The detailed part-of-speech tag.</a:t>
            </a:r>
          </a:p>
          <a:p>
            <a:r>
              <a:rPr lang="en-US" b="1" dirty="0"/>
              <a:t>Dep:</a:t>
            </a:r>
            <a:r>
              <a:rPr lang="en-US" dirty="0"/>
              <a:t> Syntactic dependency, relation </a:t>
            </a:r>
          </a:p>
          <a:p>
            <a:r>
              <a:rPr lang="en-US" dirty="0"/>
              <a:t>	between tokens.</a:t>
            </a:r>
          </a:p>
          <a:p>
            <a:r>
              <a:rPr lang="en-US" b="1" dirty="0"/>
              <a:t>Shape:</a:t>
            </a:r>
            <a:r>
              <a:rPr lang="en-US" dirty="0"/>
              <a:t> Capitalization, punctuation, digits.</a:t>
            </a:r>
          </a:p>
          <a:p>
            <a:r>
              <a:rPr lang="en-US" b="1" dirty="0"/>
              <a:t>is alpha:</a:t>
            </a:r>
            <a:r>
              <a:rPr lang="en-US" dirty="0"/>
              <a:t> Is the token an alpha character?</a:t>
            </a:r>
          </a:p>
          <a:p>
            <a:r>
              <a:rPr lang="en-US" b="1" dirty="0"/>
              <a:t>is stop:</a:t>
            </a:r>
            <a:r>
              <a:rPr lang="en-US" dirty="0"/>
              <a:t> Is the token part of a stop list?</a:t>
            </a:r>
          </a:p>
        </p:txBody>
      </p:sp>
      <p:sp>
        <p:nvSpPr>
          <p:cNvPr id="9" name="Rectangle 8">
            <a:extLst>
              <a:ext uri="{FF2B5EF4-FFF2-40B4-BE49-F238E27FC236}">
                <a16:creationId xmlns:a16="http://schemas.microsoft.com/office/drawing/2014/main" id="{A2840CB0-DE59-3048-8B9B-2A8529DC6481}"/>
              </a:ext>
            </a:extLst>
          </p:cNvPr>
          <p:cNvSpPr/>
          <p:nvPr/>
        </p:nvSpPr>
        <p:spPr>
          <a:xfrm>
            <a:off x="1664450" y="2577292"/>
            <a:ext cx="564578" cy="307777"/>
          </a:xfrm>
          <a:prstGeom prst="rect">
            <a:avLst/>
          </a:prstGeom>
        </p:spPr>
        <p:txBody>
          <a:bodyPr wrap="none">
            <a:spAutoFit/>
          </a:bodyPr>
          <a:lstStyle/>
          <a:p>
            <a:r>
              <a:rPr lang="en-US" b="1" dirty="0"/>
              <a:t>POS</a:t>
            </a:r>
            <a:endParaRPr lang="en-US" dirty="0"/>
          </a:p>
        </p:txBody>
      </p:sp>
      <p:sp>
        <p:nvSpPr>
          <p:cNvPr id="10" name="Rectangle 9">
            <a:extLst>
              <a:ext uri="{FF2B5EF4-FFF2-40B4-BE49-F238E27FC236}">
                <a16:creationId xmlns:a16="http://schemas.microsoft.com/office/drawing/2014/main" id="{132468E6-EAAE-214E-9D62-98D4512EAA4E}"/>
              </a:ext>
            </a:extLst>
          </p:cNvPr>
          <p:cNvSpPr/>
          <p:nvPr/>
        </p:nvSpPr>
        <p:spPr>
          <a:xfrm>
            <a:off x="851407" y="2577292"/>
            <a:ext cx="813043" cy="307777"/>
          </a:xfrm>
          <a:prstGeom prst="rect">
            <a:avLst/>
          </a:prstGeom>
        </p:spPr>
        <p:txBody>
          <a:bodyPr wrap="none">
            <a:spAutoFit/>
          </a:bodyPr>
          <a:lstStyle/>
          <a:p>
            <a:r>
              <a:rPr lang="en-US" b="1" dirty="0"/>
              <a:t>Lemma</a:t>
            </a:r>
            <a:endParaRPr lang="en-US" dirty="0"/>
          </a:p>
        </p:txBody>
      </p:sp>
      <p:sp>
        <p:nvSpPr>
          <p:cNvPr id="11" name="Rectangle 10">
            <a:extLst>
              <a:ext uri="{FF2B5EF4-FFF2-40B4-BE49-F238E27FC236}">
                <a16:creationId xmlns:a16="http://schemas.microsoft.com/office/drawing/2014/main" id="{69016684-9DC8-A84D-808C-CBCFD9C1ED1B}"/>
              </a:ext>
            </a:extLst>
          </p:cNvPr>
          <p:cNvSpPr/>
          <p:nvPr/>
        </p:nvSpPr>
        <p:spPr>
          <a:xfrm>
            <a:off x="2145943" y="2577292"/>
            <a:ext cx="502061" cy="307777"/>
          </a:xfrm>
          <a:prstGeom prst="rect">
            <a:avLst/>
          </a:prstGeom>
        </p:spPr>
        <p:txBody>
          <a:bodyPr wrap="none">
            <a:spAutoFit/>
          </a:bodyPr>
          <a:lstStyle/>
          <a:p>
            <a:r>
              <a:rPr lang="en-US" b="1" dirty="0"/>
              <a:t>Tag</a:t>
            </a:r>
            <a:endParaRPr lang="en-US" dirty="0"/>
          </a:p>
        </p:txBody>
      </p:sp>
      <p:sp>
        <p:nvSpPr>
          <p:cNvPr id="12" name="Rectangle 11">
            <a:extLst>
              <a:ext uri="{FF2B5EF4-FFF2-40B4-BE49-F238E27FC236}">
                <a16:creationId xmlns:a16="http://schemas.microsoft.com/office/drawing/2014/main" id="{3F693730-6BE3-BA47-9113-EC595C76A246}"/>
              </a:ext>
            </a:extLst>
          </p:cNvPr>
          <p:cNvSpPr/>
          <p:nvPr/>
        </p:nvSpPr>
        <p:spPr>
          <a:xfrm>
            <a:off x="2555491" y="2577292"/>
            <a:ext cx="522900" cy="307777"/>
          </a:xfrm>
          <a:prstGeom prst="rect">
            <a:avLst/>
          </a:prstGeom>
        </p:spPr>
        <p:txBody>
          <a:bodyPr wrap="none">
            <a:spAutoFit/>
          </a:bodyPr>
          <a:lstStyle/>
          <a:p>
            <a:r>
              <a:rPr lang="en-US" b="1" dirty="0"/>
              <a:t>Dep</a:t>
            </a:r>
            <a:endParaRPr lang="en-US" dirty="0"/>
          </a:p>
        </p:txBody>
      </p:sp>
      <p:sp>
        <p:nvSpPr>
          <p:cNvPr id="13" name="Rectangle 12">
            <a:extLst>
              <a:ext uri="{FF2B5EF4-FFF2-40B4-BE49-F238E27FC236}">
                <a16:creationId xmlns:a16="http://schemas.microsoft.com/office/drawing/2014/main" id="{EABFC968-E8FC-3C49-BBB4-C6BBDA697C26}"/>
              </a:ext>
            </a:extLst>
          </p:cNvPr>
          <p:cNvSpPr/>
          <p:nvPr/>
        </p:nvSpPr>
        <p:spPr>
          <a:xfrm>
            <a:off x="3386049" y="2577292"/>
            <a:ext cx="721672" cy="307777"/>
          </a:xfrm>
          <a:prstGeom prst="rect">
            <a:avLst/>
          </a:prstGeom>
        </p:spPr>
        <p:txBody>
          <a:bodyPr wrap="none">
            <a:spAutoFit/>
          </a:bodyPr>
          <a:lstStyle/>
          <a:p>
            <a:r>
              <a:rPr lang="en-US" b="1" dirty="0"/>
              <a:t>Shape</a:t>
            </a:r>
            <a:endParaRPr lang="en-US" dirty="0"/>
          </a:p>
        </p:txBody>
      </p:sp>
      <p:sp>
        <p:nvSpPr>
          <p:cNvPr id="15" name="Rectangle 14">
            <a:extLst>
              <a:ext uri="{FF2B5EF4-FFF2-40B4-BE49-F238E27FC236}">
                <a16:creationId xmlns:a16="http://schemas.microsoft.com/office/drawing/2014/main" id="{65855F1D-B233-7547-B664-7CE27FD77A64}"/>
              </a:ext>
            </a:extLst>
          </p:cNvPr>
          <p:cNvSpPr/>
          <p:nvPr/>
        </p:nvSpPr>
        <p:spPr>
          <a:xfrm>
            <a:off x="4022858" y="2577292"/>
            <a:ext cx="651140" cy="307777"/>
          </a:xfrm>
          <a:prstGeom prst="rect">
            <a:avLst/>
          </a:prstGeom>
        </p:spPr>
        <p:txBody>
          <a:bodyPr wrap="none">
            <a:spAutoFit/>
          </a:bodyPr>
          <a:lstStyle/>
          <a:p>
            <a:r>
              <a:rPr lang="en-US" b="1" dirty="0"/>
              <a:t>alpha</a:t>
            </a:r>
            <a:endParaRPr lang="en-US" dirty="0"/>
          </a:p>
        </p:txBody>
      </p:sp>
      <p:sp>
        <p:nvSpPr>
          <p:cNvPr id="16" name="Rectangle 15">
            <a:extLst>
              <a:ext uri="{FF2B5EF4-FFF2-40B4-BE49-F238E27FC236}">
                <a16:creationId xmlns:a16="http://schemas.microsoft.com/office/drawing/2014/main" id="{0D2FCDCE-07EA-F14F-84CF-CEBC9A2F6706}"/>
              </a:ext>
            </a:extLst>
          </p:cNvPr>
          <p:cNvSpPr/>
          <p:nvPr/>
        </p:nvSpPr>
        <p:spPr>
          <a:xfrm>
            <a:off x="4581098" y="2577292"/>
            <a:ext cx="561372" cy="307777"/>
          </a:xfrm>
          <a:prstGeom prst="rect">
            <a:avLst/>
          </a:prstGeom>
        </p:spPr>
        <p:txBody>
          <a:bodyPr wrap="none">
            <a:spAutoFit/>
          </a:bodyPr>
          <a:lstStyle/>
          <a:p>
            <a:r>
              <a:rPr lang="en-US" b="1" dirty="0"/>
              <a:t>stop</a:t>
            </a:r>
            <a:endParaRPr lang="en-US" dirty="0"/>
          </a:p>
        </p:txBody>
      </p:sp>
    </p:spTree>
    <p:extLst>
      <p:ext uri="{BB962C8B-B14F-4D97-AF65-F5344CB8AC3E}">
        <p14:creationId xmlns:p14="http://schemas.microsoft.com/office/powerpoint/2010/main" val="46452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Hello Transformers</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700" y="1017725"/>
            <a:ext cx="8520600" cy="3416400"/>
          </a:xfrm>
        </p:spPr>
        <p:txBody>
          <a:bodyPr/>
          <a:lstStyle/>
          <a:p>
            <a:r>
              <a:rPr lang="en-US" dirty="0"/>
              <a:t>Catalysts for two of today’s most well-known transformers: the Generative Pretrained Transformer (GPT) and Bidirectional Encoder Representations from Transformers (BERT).</a:t>
            </a:r>
            <a:br>
              <a:rPr lang="en-US" dirty="0"/>
            </a:br>
            <a:br>
              <a:rPr lang="en-US" dirty="0"/>
            </a:br>
            <a:endParaRPr lang="en-US" dirty="0"/>
          </a:p>
        </p:txBody>
      </p:sp>
      <p:pic>
        <p:nvPicPr>
          <p:cNvPr id="4" name="Picture 2">
            <a:extLst>
              <a:ext uri="{FF2B5EF4-FFF2-40B4-BE49-F238E27FC236}">
                <a16:creationId xmlns:a16="http://schemas.microsoft.com/office/drawing/2014/main" id="{5CC5A375-9698-0F47-B8A0-D7F4E26A2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28375"/>
            <a:ext cx="76200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49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8BD23-1AF8-A045-9C0D-894EAA358DD8}"/>
              </a:ext>
            </a:extLst>
          </p:cNvPr>
          <p:cNvPicPr>
            <a:picLocks noChangeAspect="1"/>
          </p:cNvPicPr>
          <p:nvPr/>
        </p:nvPicPr>
        <p:blipFill>
          <a:blip r:embed="rId3"/>
          <a:stretch>
            <a:fillRect/>
          </a:stretch>
        </p:blipFill>
        <p:spPr>
          <a:xfrm>
            <a:off x="605361" y="687707"/>
            <a:ext cx="7933278" cy="4049086"/>
          </a:xfrm>
          <a:prstGeom prst="rect">
            <a:avLst/>
          </a:prstGeom>
        </p:spPr>
      </p:pic>
      <p:sp>
        <p:nvSpPr>
          <p:cNvPr id="9" name="Google Shape;195;p37">
            <a:extLst>
              <a:ext uri="{FF2B5EF4-FFF2-40B4-BE49-F238E27FC236}">
                <a16:creationId xmlns:a16="http://schemas.microsoft.com/office/drawing/2014/main" id="{7505127B-9BB1-804B-80FF-0F07CC96CCC9}"/>
              </a:ext>
            </a:extLst>
          </p:cNvPr>
          <p:cNvSpPr txBox="1">
            <a:spLocks noGrp="1"/>
          </p:cNvSpPr>
          <p:nvPr>
            <p:ph type="title"/>
          </p:nvPr>
        </p:nvSpPr>
        <p:spPr>
          <a:xfrm>
            <a:off x="77822" y="115007"/>
            <a:ext cx="8998084" cy="572700"/>
          </a:xfrm>
          <a:prstGeom prst="rect">
            <a:avLst/>
          </a:prstGeom>
          <a:noFill/>
          <a:ln>
            <a:noFill/>
          </a:ln>
        </p:spPr>
        <p:txBody>
          <a:bodyPr spcFirstLastPara="1" wrap="square" lIns="91425" tIns="91425" rIns="91425" bIns="91425" anchor="t" anchorCtr="0">
            <a:noAutofit/>
          </a:bodyPr>
          <a:lstStyle/>
          <a:p>
            <a:pPr algn="ctr"/>
            <a:r>
              <a:rPr lang="en-US" b="1" dirty="0">
                <a:solidFill>
                  <a:srgbClr val="7030A0"/>
                </a:solidFill>
                <a:latin typeface="Trebuchet MS"/>
              </a:rPr>
              <a:t>Syntactic dependency, relation between tokens</a:t>
            </a:r>
          </a:p>
        </p:txBody>
      </p:sp>
    </p:spTree>
    <p:extLst>
      <p:ext uri="{BB962C8B-B14F-4D97-AF65-F5344CB8AC3E}">
        <p14:creationId xmlns:p14="http://schemas.microsoft.com/office/powerpoint/2010/main" val="112990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77822" y="115007"/>
            <a:ext cx="8998084" cy="572700"/>
          </a:xfrm>
          <a:prstGeom prst="rect">
            <a:avLst/>
          </a:prstGeom>
          <a:noFill/>
          <a:ln>
            <a:noFill/>
          </a:ln>
        </p:spPr>
        <p:txBody>
          <a:bodyPr spcFirstLastPara="1" wrap="square" lIns="91425" tIns="91425" rIns="91425" bIns="91425" anchor="t" anchorCtr="0">
            <a:noAutofit/>
          </a:bodyPr>
          <a:lstStyle/>
          <a:p>
            <a:pPr algn="ctr"/>
            <a:r>
              <a:rPr lang="en-US" b="1" dirty="0">
                <a:solidFill>
                  <a:srgbClr val="7030A0"/>
                </a:solidFill>
                <a:latin typeface="Trebuchet MS"/>
              </a:rPr>
              <a:t>Syntactic dependency, relation between tokens</a:t>
            </a:r>
          </a:p>
        </p:txBody>
      </p:sp>
      <p:pic>
        <p:nvPicPr>
          <p:cNvPr id="3" name="Picture 2">
            <a:extLst>
              <a:ext uri="{FF2B5EF4-FFF2-40B4-BE49-F238E27FC236}">
                <a16:creationId xmlns:a16="http://schemas.microsoft.com/office/drawing/2014/main" id="{61F19A2F-43B5-4E4D-9FF8-999BD701D364}"/>
              </a:ext>
            </a:extLst>
          </p:cNvPr>
          <p:cNvPicPr>
            <a:picLocks noChangeAspect="1"/>
          </p:cNvPicPr>
          <p:nvPr/>
        </p:nvPicPr>
        <p:blipFill>
          <a:blip r:embed="rId3"/>
          <a:stretch>
            <a:fillRect/>
          </a:stretch>
        </p:blipFill>
        <p:spPr>
          <a:xfrm>
            <a:off x="0" y="2674108"/>
            <a:ext cx="9144000" cy="2354385"/>
          </a:xfrm>
          <a:prstGeom prst="rect">
            <a:avLst/>
          </a:prstGeom>
        </p:spPr>
      </p:pic>
      <p:sp>
        <p:nvSpPr>
          <p:cNvPr id="4" name="TextBox 3">
            <a:extLst>
              <a:ext uri="{FF2B5EF4-FFF2-40B4-BE49-F238E27FC236}">
                <a16:creationId xmlns:a16="http://schemas.microsoft.com/office/drawing/2014/main" id="{7C1E70E1-5F68-A044-A907-C00D7DA15137}"/>
              </a:ext>
            </a:extLst>
          </p:cNvPr>
          <p:cNvSpPr txBox="1"/>
          <p:nvPr/>
        </p:nvSpPr>
        <p:spPr>
          <a:xfrm>
            <a:off x="2948799" y="820458"/>
            <a:ext cx="3246402" cy="1169551"/>
          </a:xfrm>
          <a:prstGeom prst="rect">
            <a:avLst/>
          </a:prstGeom>
          <a:noFill/>
          <a:ln>
            <a:solidFill>
              <a:srgbClr val="7030A0"/>
            </a:solidFill>
          </a:ln>
        </p:spPr>
        <p:txBody>
          <a:bodyPr wrap="none" rtlCol="0">
            <a:spAutoFit/>
          </a:bodyPr>
          <a:lstStyle/>
          <a:p>
            <a:r>
              <a:rPr lang="en-US" dirty="0"/>
              <a:t>Helpful for information extraction</a:t>
            </a:r>
          </a:p>
          <a:p>
            <a:pPr marL="285750" indent="-285750">
              <a:buFontTx/>
              <a:buChar char="-"/>
            </a:pPr>
            <a:r>
              <a:rPr lang="en-US" dirty="0"/>
              <a:t>Identify (subject, predicate, object)</a:t>
            </a:r>
          </a:p>
          <a:p>
            <a:pPr marL="285750" indent="-285750">
              <a:buFontTx/>
              <a:buChar char="-"/>
            </a:pPr>
            <a:r>
              <a:rPr lang="en-US" dirty="0"/>
              <a:t>Entity and it’s attributes</a:t>
            </a:r>
          </a:p>
          <a:p>
            <a:pPr marL="285750" indent="-285750">
              <a:buFontTx/>
              <a:buChar char="-"/>
            </a:pPr>
            <a:r>
              <a:rPr lang="en-US" dirty="0"/>
              <a:t>Sentence boundary detection</a:t>
            </a:r>
          </a:p>
          <a:p>
            <a:pPr marL="285750" indent="-285750">
              <a:buFontTx/>
              <a:buChar char="-"/>
            </a:pPr>
            <a:r>
              <a:rPr lang="en-US" dirty="0"/>
              <a:t>Iterate over noun phrases “chunks”</a:t>
            </a:r>
          </a:p>
        </p:txBody>
      </p:sp>
      <p:pic>
        <p:nvPicPr>
          <p:cNvPr id="2" name="Picture 1">
            <a:extLst>
              <a:ext uri="{FF2B5EF4-FFF2-40B4-BE49-F238E27FC236}">
                <a16:creationId xmlns:a16="http://schemas.microsoft.com/office/drawing/2014/main" id="{51B7AA65-A881-CD4B-AE5E-1F4C9005F586}"/>
              </a:ext>
            </a:extLst>
          </p:cNvPr>
          <p:cNvPicPr>
            <a:picLocks noChangeAspect="1"/>
          </p:cNvPicPr>
          <p:nvPr/>
        </p:nvPicPr>
        <p:blipFill>
          <a:blip r:embed="rId4"/>
          <a:stretch>
            <a:fillRect/>
          </a:stretch>
        </p:blipFill>
        <p:spPr>
          <a:xfrm>
            <a:off x="1973949" y="2122760"/>
            <a:ext cx="5298691" cy="995614"/>
          </a:xfrm>
          <a:prstGeom prst="rect">
            <a:avLst/>
          </a:prstGeom>
        </p:spPr>
      </p:pic>
    </p:spTree>
    <p:extLst>
      <p:ext uri="{BB962C8B-B14F-4D97-AF65-F5344CB8AC3E}">
        <p14:creationId xmlns:p14="http://schemas.microsoft.com/office/powerpoint/2010/main" val="48460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Named Entity Recognition</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508000" y="841246"/>
            <a:ext cx="8151446" cy="307777"/>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Identify real world object, for example, person, place, organization, etc.</a:t>
            </a:r>
          </a:p>
        </p:txBody>
      </p:sp>
      <p:pic>
        <p:nvPicPr>
          <p:cNvPr id="4" name="Picture 3">
            <a:extLst>
              <a:ext uri="{FF2B5EF4-FFF2-40B4-BE49-F238E27FC236}">
                <a16:creationId xmlns:a16="http://schemas.microsoft.com/office/drawing/2014/main" id="{E2071ED0-8212-DC46-98FD-1DD4B8105CF7}"/>
              </a:ext>
            </a:extLst>
          </p:cNvPr>
          <p:cNvPicPr>
            <a:picLocks noChangeAspect="1"/>
          </p:cNvPicPr>
          <p:nvPr/>
        </p:nvPicPr>
        <p:blipFill>
          <a:blip r:embed="rId3"/>
          <a:stretch>
            <a:fillRect/>
          </a:stretch>
        </p:blipFill>
        <p:spPr>
          <a:xfrm>
            <a:off x="381866" y="1795255"/>
            <a:ext cx="8380267" cy="3233238"/>
          </a:xfrm>
          <a:prstGeom prst="rect">
            <a:avLst/>
          </a:prstGeom>
        </p:spPr>
      </p:pic>
    </p:spTree>
    <p:extLst>
      <p:ext uri="{BB962C8B-B14F-4D97-AF65-F5344CB8AC3E}">
        <p14:creationId xmlns:p14="http://schemas.microsoft.com/office/powerpoint/2010/main" val="3508702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Entity Negation - </a:t>
            </a:r>
            <a:r>
              <a:rPr lang="en-US" sz="3600" b="1" dirty="0" err="1">
                <a:solidFill>
                  <a:srgbClr val="7030A0"/>
                </a:solidFill>
                <a:latin typeface="Trebuchet MS"/>
                <a:ea typeface="Trebuchet MS"/>
                <a:cs typeface="Trebuchet MS"/>
                <a:sym typeface="Trebuchet MS"/>
              </a:rPr>
              <a:t>NegEx</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508000" y="841246"/>
            <a:ext cx="8151446" cy="523220"/>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Import to rule-in/rule-out medical concepts.</a:t>
            </a:r>
          </a:p>
          <a:p>
            <a:pPr marL="285750" indent="-285750">
              <a:buFont typeface="Arial" panose="020B0604020202020204" pitchFamily="34" charset="0"/>
              <a:buChar char="•"/>
            </a:pPr>
            <a:r>
              <a:rPr lang="en-US" dirty="0" err="1"/>
              <a:t>NegEx</a:t>
            </a:r>
            <a:r>
              <a:rPr lang="en-US" dirty="0"/>
              <a:t> – rule-based algorithm, use with named entity model.</a:t>
            </a:r>
          </a:p>
        </p:txBody>
      </p:sp>
      <p:sp>
        <p:nvSpPr>
          <p:cNvPr id="3" name="TextBox 2">
            <a:extLst>
              <a:ext uri="{FF2B5EF4-FFF2-40B4-BE49-F238E27FC236}">
                <a16:creationId xmlns:a16="http://schemas.microsoft.com/office/drawing/2014/main" id="{7A3E9C6A-D1FC-3242-A022-3D03D70633EB}"/>
              </a:ext>
            </a:extLst>
          </p:cNvPr>
          <p:cNvSpPr txBox="1"/>
          <p:nvPr/>
        </p:nvSpPr>
        <p:spPr>
          <a:xfrm>
            <a:off x="2225616" y="4866685"/>
            <a:ext cx="4746812" cy="276999"/>
          </a:xfrm>
          <a:prstGeom prst="rect">
            <a:avLst/>
          </a:prstGeom>
          <a:noFill/>
        </p:spPr>
        <p:txBody>
          <a:bodyPr wrap="none" rtlCol="0">
            <a:spAutoFit/>
          </a:bodyPr>
          <a:lstStyle/>
          <a:p>
            <a:r>
              <a:rPr lang="en-US" sz="1200" dirty="0"/>
              <a:t>http://localhost:8888/notebooks/NLP_KG_2021/</a:t>
            </a:r>
            <a:r>
              <a:rPr lang="en-US" sz="1200" dirty="0" err="1"/>
              <a:t>Scispacy_NE.ipynb</a:t>
            </a:r>
            <a:endParaRPr lang="en-US" sz="1200" dirty="0"/>
          </a:p>
        </p:txBody>
      </p:sp>
      <p:pic>
        <p:nvPicPr>
          <p:cNvPr id="7" name="Picture 6">
            <a:extLst>
              <a:ext uri="{FF2B5EF4-FFF2-40B4-BE49-F238E27FC236}">
                <a16:creationId xmlns:a16="http://schemas.microsoft.com/office/drawing/2014/main" id="{DC901708-9BA8-DA4A-8770-53CB455D7189}"/>
              </a:ext>
            </a:extLst>
          </p:cNvPr>
          <p:cNvPicPr>
            <a:picLocks noChangeAspect="1"/>
          </p:cNvPicPr>
          <p:nvPr/>
        </p:nvPicPr>
        <p:blipFill>
          <a:blip r:embed="rId3"/>
          <a:stretch>
            <a:fillRect/>
          </a:stretch>
        </p:blipFill>
        <p:spPr>
          <a:xfrm>
            <a:off x="1184992" y="1673280"/>
            <a:ext cx="6324670" cy="3062621"/>
          </a:xfrm>
          <a:prstGeom prst="rect">
            <a:avLst/>
          </a:prstGeom>
        </p:spPr>
      </p:pic>
    </p:spTree>
    <p:extLst>
      <p:ext uri="{BB962C8B-B14F-4D97-AF65-F5344CB8AC3E}">
        <p14:creationId xmlns:p14="http://schemas.microsoft.com/office/powerpoint/2010/main" val="1167348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lvl="0" algn="ctr"/>
            <a:r>
              <a:rPr lang="en-US" sz="3600" b="1" dirty="0">
                <a:solidFill>
                  <a:srgbClr val="7030A0"/>
                </a:solidFill>
                <a:latin typeface="Trebuchet MS"/>
                <a:ea typeface="Trebuchet MS"/>
                <a:cs typeface="Trebuchet MS"/>
                <a:sym typeface="Trebuchet MS"/>
              </a:rPr>
              <a:t>Entity Negation - </a:t>
            </a:r>
            <a:r>
              <a:rPr lang="en-US" sz="3600" b="1" dirty="0" err="1">
                <a:solidFill>
                  <a:srgbClr val="7030A0"/>
                </a:solidFill>
                <a:latin typeface="Trebuchet MS"/>
                <a:ea typeface="Trebuchet MS"/>
                <a:cs typeface="Trebuchet MS"/>
                <a:sym typeface="Trebuchet MS"/>
              </a:rPr>
              <a:t>NegEx</a:t>
            </a:r>
            <a:endParaRPr sz="3600" b="1" i="0" u="none" strike="noStrike" cap="none" dirty="0">
              <a:solidFill>
                <a:srgbClr val="7030A0"/>
              </a:solidFill>
              <a:latin typeface="Trebuchet MS"/>
              <a:ea typeface="Trebuchet MS"/>
              <a:cs typeface="Trebuchet MS"/>
              <a:sym typeface="Trebuchet MS"/>
            </a:endParaRPr>
          </a:p>
        </p:txBody>
      </p:sp>
      <p:sp>
        <p:nvSpPr>
          <p:cNvPr id="10" name="TextBox 9">
            <a:extLst>
              <a:ext uri="{FF2B5EF4-FFF2-40B4-BE49-F238E27FC236}">
                <a16:creationId xmlns:a16="http://schemas.microsoft.com/office/drawing/2014/main" id="{D0C4A0F8-25F7-2A4E-8B32-EF7A8092F6CF}"/>
              </a:ext>
            </a:extLst>
          </p:cNvPr>
          <p:cNvSpPr txBox="1"/>
          <p:nvPr/>
        </p:nvSpPr>
        <p:spPr>
          <a:xfrm>
            <a:off x="409850" y="849873"/>
            <a:ext cx="8324300" cy="1169551"/>
          </a:xfrm>
          <a:prstGeom prst="rect">
            <a:avLst/>
          </a:prstGeom>
          <a:noFill/>
          <a:ln>
            <a:solidFill>
              <a:srgbClr val="7030A0"/>
            </a:solidFill>
          </a:ln>
        </p:spPr>
        <p:txBody>
          <a:bodyPr wrap="square" rtlCol="0">
            <a:spAutoFit/>
          </a:bodyPr>
          <a:lstStyle/>
          <a:p>
            <a:r>
              <a:rPr lang="en-US" b="1" dirty="0" err="1"/>
              <a:t>NegEx</a:t>
            </a:r>
            <a:r>
              <a:rPr lang="en-US" b="1" dirty="0"/>
              <a:t> Patterns</a:t>
            </a:r>
          </a:p>
          <a:p>
            <a:pPr marL="285750" indent="-285750">
              <a:buFont typeface="Arial" panose="020B0604020202020204" pitchFamily="34" charset="0"/>
              <a:buChar char="•"/>
            </a:pPr>
            <a:r>
              <a:rPr lang="en-US" b="1" dirty="0" err="1"/>
              <a:t>psuedo_negations</a:t>
            </a:r>
            <a:r>
              <a:rPr lang="en-US" dirty="0"/>
              <a:t> - phrases that are false triggers, ambiguous negations, or double negatives</a:t>
            </a:r>
          </a:p>
          <a:p>
            <a:pPr marL="285750" indent="-285750">
              <a:buFont typeface="Arial" panose="020B0604020202020204" pitchFamily="34" charset="0"/>
              <a:buChar char="•"/>
            </a:pPr>
            <a:r>
              <a:rPr lang="en-US" b="1" dirty="0" err="1"/>
              <a:t>preceding_negations</a:t>
            </a:r>
            <a:r>
              <a:rPr lang="en-US" dirty="0"/>
              <a:t> - negation phrases that precede an entity</a:t>
            </a:r>
          </a:p>
          <a:p>
            <a:pPr marL="285750" indent="-285750">
              <a:buFont typeface="Arial" panose="020B0604020202020204" pitchFamily="34" charset="0"/>
              <a:buChar char="•"/>
            </a:pPr>
            <a:r>
              <a:rPr lang="en-US" b="1" dirty="0" err="1"/>
              <a:t>following_negations</a:t>
            </a:r>
            <a:r>
              <a:rPr lang="en-US" dirty="0"/>
              <a:t> - negation phrases that follow an entity</a:t>
            </a:r>
          </a:p>
          <a:p>
            <a:pPr marL="285750" indent="-285750">
              <a:buFont typeface="Arial" panose="020B0604020202020204" pitchFamily="34" charset="0"/>
              <a:buChar char="•"/>
            </a:pPr>
            <a:r>
              <a:rPr lang="en-US" b="1" dirty="0"/>
              <a:t>termination</a:t>
            </a:r>
            <a:r>
              <a:rPr lang="en-US" dirty="0"/>
              <a:t> - phrases that cut a sentence in parts, for purposes of negation detection (.e.g., "but")</a:t>
            </a:r>
          </a:p>
        </p:txBody>
      </p:sp>
      <p:pic>
        <p:nvPicPr>
          <p:cNvPr id="2" name="Picture 1">
            <a:extLst>
              <a:ext uri="{FF2B5EF4-FFF2-40B4-BE49-F238E27FC236}">
                <a16:creationId xmlns:a16="http://schemas.microsoft.com/office/drawing/2014/main" id="{748238EF-E7D5-6C4F-8BC4-D1EDA7D4469D}"/>
              </a:ext>
            </a:extLst>
          </p:cNvPr>
          <p:cNvPicPr>
            <a:picLocks noChangeAspect="1"/>
          </p:cNvPicPr>
          <p:nvPr/>
        </p:nvPicPr>
        <p:blipFill>
          <a:blip r:embed="rId3"/>
          <a:stretch>
            <a:fillRect/>
          </a:stretch>
        </p:blipFill>
        <p:spPr>
          <a:xfrm>
            <a:off x="1984075" y="2341834"/>
            <a:ext cx="4364128" cy="2694101"/>
          </a:xfrm>
          <a:prstGeom prst="rect">
            <a:avLst/>
          </a:prstGeom>
        </p:spPr>
      </p:pic>
    </p:spTree>
    <p:extLst>
      <p:ext uri="{BB962C8B-B14F-4D97-AF65-F5344CB8AC3E}">
        <p14:creationId xmlns:p14="http://schemas.microsoft.com/office/powerpoint/2010/main" val="2005043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1150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Entity Linking</a:t>
            </a:r>
            <a:endParaRPr sz="3600" b="1" i="0" u="none" strike="noStrike" cap="none" dirty="0">
              <a:solidFill>
                <a:srgbClr val="7030A0"/>
              </a:solidFill>
              <a:latin typeface="Trebuchet MS"/>
              <a:ea typeface="Trebuchet MS"/>
              <a:cs typeface="Trebuchet MS"/>
              <a:sym typeface="Trebuchet MS"/>
            </a:endParaRPr>
          </a:p>
        </p:txBody>
      </p:sp>
      <p:pic>
        <p:nvPicPr>
          <p:cNvPr id="2" name="Picture 1">
            <a:extLst>
              <a:ext uri="{FF2B5EF4-FFF2-40B4-BE49-F238E27FC236}">
                <a16:creationId xmlns:a16="http://schemas.microsoft.com/office/drawing/2014/main" id="{ABDD9C6F-07B5-8640-AE74-28A7EB89D6D3}"/>
              </a:ext>
            </a:extLst>
          </p:cNvPr>
          <p:cNvPicPr>
            <a:picLocks noChangeAspect="1"/>
          </p:cNvPicPr>
          <p:nvPr/>
        </p:nvPicPr>
        <p:blipFill>
          <a:blip r:embed="rId3"/>
          <a:stretch>
            <a:fillRect/>
          </a:stretch>
        </p:blipFill>
        <p:spPr>
          <a:xfrm>
            <a:off x="4697108" y="866100"/>
            <a:ext cx="4318000" cy="3022600"/>
          </a:xfrm>
          <a:prstGeom prst="rect">
            <a:avLst/>
          </a:prstGeom>
        </p:spPr>
      </p:pic>
      <p:pic>
        <p:nvPicPr>
          <p:cNvPr id="3" name="Picture 2">
            <a:extLst>
              <a:ext uri="{FF2B5EF4-FFF2-40B4-BE49-F238E27FC236}">
                <a16:creationId xmlns:a16="http://schemas.microsoft.com/office/drawing/2014/main" id="{D9A24AF9-AF75-5E4B-B6DE-497FAE5BF77A}"/>
              </a:ext>
            </a:extLst>
          </p:cNvPr>
          <p:cNvPicPr>
            <a:picLocks noChangeAspect="1"/>
          </p:cNvPicPr>
          <p:nvPr/>
        </p:nvPicPr>
        <p:blipFill>
          <a:blip r:embed="rId4"/>
          <a:stretch>
            <a:fillRect/>
          </a:stretch>
        </p:blipFill>
        <p:spPr>
          <a:xfrm>
            <a:off x="4684408" y="4159902"/>
            <a:ext cx="4330700" cy="635000"/>
          </a:xfrm>
          <a:prstGeom prst="rect">
            <a:avLst/>
          </a:prstGeom>
        </p:spPr>
      </p:pic>
      <p:pic>
        <p:nvPicPr>
          <p:cNvPr id="5" name="Picture 4">
            <a:extLst>
              <a:ext uri="{FF2B5EF4-FFF2-40B4-BE49-F238E27FC236}">
                <a16:creationId xmlns:a16="http://schemas.microsoft.com/office/drawing/2014/main" id="{2A35C424-AAF8-A14F-82DF-B1F6F10A976C}"/>
              </a:ext>
            </a:extLst>
          </p:cNvPr>
          <p:cNvPicPr>
            <a:picLocks noChangeAspect="1"/>
          </p:cNvPicPr>
          <p:nvPr/>
        </p:nvPicPr>
        <p:blipFill>
          <a:blip r:embed="rId5"/>
          <a:stretch>
            <a:fillRect/>
          </a:stretch>
        </p:blipFill>
        <p:spPr>
          <a:xfrm>
            <a:off x="202254" y="2164336"/>
            <a:ext cx="4432300" cy="1092200"/>
          </a:xfrm>
          <a:prstGeom prst="rect">
            <a:avLst/>
          </a:prstGeom>
        </p:spPr>
      </p:pic>
      <p:sp>
        <p:nvSpPr>
          <p:cNvPr id="9" name="TextBox 8">
            <a:extLst>
              <a:ext uri="{FF2B5EF4-FFF2-40B4-BE49-F238E27FC236}">
                <a16:creationId xmlns:a16="http://schemas.microsoft.com/office/drawing/2014/main" id="{92DE160E-9CEC-5D45-9AA7-7A0D90C30B8A}"/>
              </a:ext>
            </a:extLst>
          </p:cNvPr>
          <p:cNvSpPr txBox="1"/>
          <p:nvPr/>
        </p:nvSpPr>
        <p:spPr>
          <a:xfrm>
            <a:off x="311700" y="841246"/>
            <a:ext cx="4260300" cy="954107"/>
          </a:xfrm>
          <a:prstGeom prst="rect">
            <a:avLst/>
          </a:prstGeom>
          <a:noFill/>
          <a:ln>
            <a:solidFill>
              <a:srgbClr val="7030A0"/>
            </a:solidFill>
          </a:ln>
        </p:spPr>
        <p:txBody>
          <a:bodyPr wrap="square" rtlCol="0">
            <a:spAutoFit/>
          </a:bodyPr>
          <a:lstStyle/>
          <a:p>
            <a:pPr marL="285750" indent="-285750">
              <a:buFont typeface="Arial" panose="020B0604020202020204" pitchFamily="34" charset="0"/>
              <a:buChar char="•"/>
            </a:pPr>
            <a:r>
              <a:rPr lang="en-US" dirty="0"/>
              <a:t>Entity linking is used to ground named entities to a knowledge base with a unique id. </a:t>
            </a:r>
          </a:p>
          <a:p>
            <a:pPr marL="285750" indent="-285750">
              <a:buFont typeface="Arial" panose="020B0604020202020204" pitchFamily="34" charset="0"/>
              <a:buChar char="•"/>
            </a:pPr>
            <a:r>
              <a:rPr lang="en-US" dirty="0"/>
              <a:t>You can create your own knowledge base and rain a new entity linker</a:t>
            </a:r>
          </a:p>
        </p:txBody>
      </p:sp>
    </p:spTree>
    <p:extLst>
      <p:ext uri="{BB962C8B-B14F-4D97-AF65-F5344CB8AC3E}">
        <p14:creationId xmlns:p14="http://schemas.microsoft.com/office/powerpoint/2010/main" val="1898567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NLP APPLICATIONS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20244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936954"/>
            <a:ext cx="8520600" cy="4000454"/>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Patient deidentification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Medical named entity recognition</a:t>
            </a:r>
            <a:endParaRPr lang="en-US"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Information extraction</a:t>
            </a:r>
            <a:r>
              <a:rPr lang="en-US" b="0" i="0" u="none" strike="noStrike" cap="none" dirty="0">
                <a:solidFill>
                  <a:schemeClr val="dk1"/>
                </a:solidFill>
                <a:latin typeface="Calibri"/>
                <a:ea typeface="Calibri"/>
                <a:cs typeface="Calibri"/>
                <a:sym typeface="Calibri"/>
              </a:rPr>
              <a:t>	 </a:t>
            </a:r>
            <a:endParaRPr b="0" i="0" u="none" strike="noStrike" cap="none" dirty="0">
              <a:solidFill>
                <a:schemeClr val="dk2"/>
              </a:solidFill>
              <a:latin typeface="Arial"/>
              <a:ea typeface="Arial"/>
              <a:cs typeface="Arial"/>
              <a:sym typeface="Arial"/>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tx1"/>
                </a:solidFill>
                <a:latin typeface="Calibri"/>
                <a:ea typeface="Calibri"/>
                <a:cs typeface="Calibri"/>
                <a:sym typeface="Calibri"/>
              </a:rPr>
              <a:t>Text c</a:t>
            </a:r>
            <a:r>
              <a:rPr lang="en-US" b="0" i="0" u="none" strike="noStrike" cap="none" dirty="0">
                <a:solidFill>
                  <a:schemeClr val="tx1"/>
                </a:solidFill>
                <a:latin typeface="Calibri"/>
                <a:ea typeface="Calibri"/>
                <a:cs typeface="Calibri"/>
                <a:sym typeface="Calibri"/>
              </a:rPr>
              <a:t>lassification, topic modeling, s</a:t>
            </a:r>
            <a:r>
              <a:rPr lang="en-US" dirty="0">
                <a:solidFill>
                  <a:schemeClr val="tx1"/>
                </a:solidFill>
                <a:latin typeface="Calibri"/>
                <a:ea typeface="Calibri"/>
                <a:cs typeface="Calibri"/>
                <a:sym typeface="Calibri"/>
              </a:rPr>
              <a:t>entiment analysis </a:t>
            </a:r>
            <a:endParaRPr lang="en-US"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cs typeface="Calibri"/>
                <a:sym typeface="Calibri"/>
              </a:rPr>
              <a:t>Named entity recognition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Machine </a:t>
            </a:r>
            <a:r>
              <a:rPr lang="en-US" b="0" i="0" u="none" strike="noStrike" cap="none" dirty="0">
                <a:solidFill>
                  <a:schemeClr val="tx1"/>
                </a:solidFill>
                <a:latin typeface="Calibri"/>
                <a:ea typeface="Calibri"/>
                <a:cs typeface="Calibri"/>
                <a:sym typeface="Calibri"/>
              </a:rPr>
              <a:t>translation</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tx1"/>
                </a:solidFill>
                <a:latin typeface="Calibri"/>
                <a:ea typeface="Calibri"/>
                <a:cs typeface="Calibri"/>
                <a:sym typeface="Calibri"/>
              </a:rPr>
              <a:t>Stylistics</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tx1"/>
                </a:solidFill>
                <a:latin typeface="Calibri"/>
                <a:cs typeface="Calibri"/>
                <a:sym typeface="Calibri"/>
              </a:rPr>
              <a:t>Speech recognition</a:t>
            </a:r>
            <a:endParaRPr b="0" i="0" u="none" strike="noStrike" cap="none" dirty="0">
              <a:solidFill>
                <a:schemeClr val="tx1"/>
              </a:solidFill>
              <a:sym typeface="Arial"/>
            </a:endParaRP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dirty="0">
                <a:solidFill>
                  <a:schemeClr val="dk1"/>
                </a:solidFill>
                <a:latin typeface="Calibri"/>
                <a:ea typeface="Calibri"/>
                <a:cs typeface="Calibri"/>
                <a:sym typeface="Calibri"/>
              </a:rPr>
              <a:t>Q</a:t>
            </a:r>
            <a:r>
              <a:rPr lang="en-US" b="0" i="0" u="none" strike="noStrike" cap="none" dirty="0">
                <a:solidFill>
                  <a:schemeClr val="dk1"/>
                </a:solidFill>
                <a:latin typeface="Calibri"/>
                <a:ea typeface="Calibri"/>
                <a:cs typeface="Calibri"/>
                <a:sym typeface="Calibri"/>
              </a:rPr>
              <a:t>uestion answering, intelligent agents, dialog systems </a:t>
            </a:r>
          </a:p>
          <a:p>
            <a:pPr marL="457200" marR="0" lvl="0" indent="-381000" algn="l" rtl="0">
              <a:lnSpc>
                <a:spcPct val="100000"/>
              </a:lnSpc>
              <a:spcBef>
                <a:spcPts val="800"/>
              </a:spcBef>
              <a:spcAft>
                <a:spcPts val="0"/>
              </a:spcAft>
              <a:buClr>
                <a:schemeClr val="dk1"/>
              </a:buClr>
              <a:buSzPts val="2400"/>
              <a:buFont typeface="Arial" panose="020B0604020202020204" pitchFamily="34" charset="0"/>
              <a:buChar char="•"/>
            </a:pPr>
            <a:r>
              <a:rPr lang="en-US" b="0" i="0" u="none" strike="noStrike" cap="none" dirty="0">
                <a:solidFill>
                  <a:schemeClr val="dk1"/>
                </a:solidFill>
                <a:latin typeface="Calibri"/>
                <a:ea typeface="Calibri"/>
                <a:cs typeface="Calibri"/>
                <a:sym typeface="Calibri"/>
              </a:rPr>
              <a:t>Much more...</a:t>
            </a:r>
            <a:endParaRPr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023737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518C8-263D-FA48-B1D5-3C3D12A20835}"/>
              </a:ext>
            </a:extLst>
          </p:cNvPr>
          <p:cNvPicPr>
            <a:picLocks noChangeAspect="1"/>
          </p:cNvPicPr>
          <p:nvPr/>
        </p:nvPicPr>
        <p:blipFill>
          <a:blip r:embed="rId3"/>
          <a:stretch>
            <a:fillRect/>
          </a:stretch>
        </p:blipFill>
        <p:spPr>
          <a:xfrm>
            <a:off x="418433" y="0"/>
            <a:ext cx="8307134" cy="5143500"/>
          </a:xfrm>
          <a:prstGeom prst="rect">
            <a:avLst/>
          </a:prstGeom>
        </p:spPr>
      </p:pic>
      <p:sp>
        <p:nvSpPr>
          <p:cNvPr id="3" name="TextBox 2">
            <a:extLst>
              <a:ext uri="{FF2B5EF4-FFF2-40B4-BE49-F238E27FC236}">
                <a16:creationId xmlns:a16="http://schemas.microsoft.com/office/drawing/2014/main" id="{BF6F3D3A-14F4-4641-BA18-0F1FA2AFD96B}"/>
              </a:ext>
            </a:extLst>
          </p:cNvPr>
          <p:cNvSpPr txBox="1"/>
          <p:nvPr/>
        </p:nvSpPr>
        <p:spPr>
          <a:xfrm>
            <a:off x="6462544" y="774630"/>
            <a:ext cx="1898277" cy="253916"/>
          </a:xfrm>
          <a:prstGeom prst="rect">
            <a:avLst/>
          </a:prstGeom>
          <a:noFill/>
        </p:spPr>
        <p:txBody>
          <a:bodyPr wrap="none" rtlCol="0">
            <a:spAutoFit/>
          </a:bodyPr>
          <a:lstStyle/>
          <a:p>
            <a:r>
              <a:rPr lang="en-US" sz="1050" dirty="0">
                <a:hlinkClick r:id="rId4"/>
              </a:rPr>
              <a:t>https://cis.ctsi.mcw.edu/deid/</a:t>
            </a:r>
            <a:endParaRPr lang="en-US" sz="1050" dirty="0"/>
          </a:p>
        </p:txBody>
      </p:sp>
    </p:spTree>
    <p:extLst>
      <p:ext uri="{BB962C8B-B14F-4D97-AF65-F5344CB8AC3E}">
        <p14:creationId xmlns:p14="http://schemas.microsoft.com/office/powerpoint/2010/main" val="2798323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4"/>
              </a:rPr>
              <a:t>https://cis.ctsi.mcw.edu/nlp/</a:t>
            </a:r>
            <a:endParaRPr lang="en-US" sz="1050" dirty="0"/>
          </a:p>
          <a:p>
            <a:endParaRPr lang="en-US" sz="1050" dirty="0"/>
          </a:p>
        </p:txBody>
      </p:sp>
      <p:sp>
        <p:nvSpPr>
          <p:cNvPr id="2" name="TextBox 1">
            <a:extLst>
              <a:ext uri="{FF2B5EF4-FFF2-40B4-BE49-F238E27FC236}">
                <a16:creationId xmlns:a16="http://schemas.microsoft.com/office/drawing/2014/main" id="{491EF57E-4D35-D74B-AC6E-041F38964013}"/>
              </a:ext>
            </a:extLst>
          </p:cNvPr>
          <p:cNvSpPr txBox="1"/>
          <p:nvPr/>
        </p:nvSpPr>
        <p:spPr>
          <a:xfrm>
            <a:off x="89231" y="611088"/>
            <a:ext cx="1688283" cy="523220"/>
          </a:xfrm>
          <a:prstGeom prst="rect">
            <a:avLst/>
          </a:prstGeom>
          <a:noFill/>
        </p:spPr>
        <p:txBody>
          <a:bodyPr wrap="none" rtlCol="0">
            <a:spAutoFit/>
          </a:bodyPr>
          <a:lstStyle/>
          <a:p>
            <a:r>
              <a:rPr lang="en-US" dirty="0"/>
              <a:t>Clinical Named</a:t>
            </a:r>
          </a:p>
          <a:p>
            <a:r>
              <a:rPr lang="en-US" dirty="0"/>
              <a:t>Entity Identification</a:t>
            </a:r>
          </a:p>
        </p:txBody>
      </p:sp>
    </p:spTree>
    <p:extLst>
      <p:ext uri="{BB962C8B-B14F-4D97-AF65-F5344CB8AC3E}">
        <p14:creationId xmlns:p14="http://schemas.microsoft.com/office/powerpoint/2010/main" val="3370733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Code generation with GPT</a:t>
            </a:r>
          </a:p>
        </p:txBody>
      </p:sp>
      <p:pic>
        <p:nvPicPr>
          <p:cNvPr id="9218" name="Picture 2">
            <a:extLst>
              <a:ext uri="{FF2B5EF4-FFF2-40B4-BE49-F238E27FC236}">
                <a16:creationId xmlns:a16="http://schemas.microsoft.com/office/drawing/2014/main" id="{16EBB434-9AE6-A741-B66E-1160EF283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53" y="1867868"/>
            <a:ext cx="5890357" cy="3092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93DCE85E-42F0-7941-9DE7-034E11D12548}"/>
              </a:ext>
            </a:extLst>
          </p:cNvPr>
          <p:cNvSpPr>
            <a:spLocks noGrp="1"/>
          </p:cNvSpPr>
          <p:nvPr>
            <p:ph type="body" idx="1"/>
          </p:nvPr>
        </p:nvSpPr>
        <p:spPr>
          <a:xfrm>
            <a:off x="311699" y="1017725"/>
            <a:ext cx="8520600" cy="3416400"/>
          </a:xfrm>
        </p:spPr>
        <p:txBody>
          <a:bodyPr/>
          <a:lstStyle/>
          <a:p>
            <a:r>
              <a:rPr lang="en-US" dirty="0"/>
              <a:t>Transformers power applications like </a:t>
            </a:r>
            <a:r>
              <a:rPr lang="en-US" u="sng" dirty="0">
                <a:hlinkClick r:id="rId3"/>
              </a:rPr>
              <a:t>GitHub’s Copilot</a:t>
            </a:r>
            <a:r>
              <a:rPr lang="en-US" dirty="0"/>
              <a:t>, which can convert a comment into source code</a:t>
            </a:r>
          </a:p>
          <a:p>
            <a:pPr marL="114300" indent="0">
              <a:buNone/>
            </a:pPr>
            <a:endParaRPr lang="en-US" dirty="0"/>
          </a:p>
        </p:txBody>
      </p:sp>
    </p:spTree>
    <p:extLst>
      <p:ext uri="{BB962C8B-B14F-4D97-AF65-F5344CB8AC3E}">
        <p14:creationId xmlns:p14="http://schemas.microsoft.com/office/powerpoint/2010/main" val="178947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Information Extraction</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Rule based: Regular expressions</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 dependency grammar</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Search</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Question answering</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Arial"/>
                <a:cs typeface="Calibri"/>
                <a:sym typeface="Calibri"/>
              </a:rPr>
              <a:t>Dependency parsing for relations</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cs typeface="Calibri"/>
                <a:sym typeface="Calibri"/>
              </a:rPr>
              <a:t>Deep learning</a:t>
            </a: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2446967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5DFD-B2F8-B44B-82C4-F91642089775}"/>
              </a:ext>
            </a:extLst>
          </p:cNvPr>
          <p:cNvSpPr>
            <a:spLocks noGrp="1"/>
          </p:cNvSpPr>
          <p:nvPr>
            <p:ph type="title"/>
          </p:nvPr>
        </p:nvSpPr>
        <p:spPr>
          <a:xfrm>
            <a:off x="623777" y="152764"/>
            <a:ext cx="8305800" cy="994172"/>
          </a:xfrm>
        </p:spPr>
        <p:txBody>
          <a:bodyPr>
            <a:noAutofit/>
          </a:bodyPr>
          <a:lstStyle/>
          <a:p>
            <a:r>
              <a:rPr lang="en-US" sz="2400" dirty="0">
                <a:solidFill>
                  <a:srgbClr val="7030A0"/>
                </a:solidFill>
              </a:rPr>
              <a:t>Prologue – Medical Record Machine “Translation”</a:t>
            </a:r>
            <a:br>
              <a:rPr lang="en-US" sz="2400" dirty="0">
                <a:solidFill>
                  <a:srgbClr val="7030A0"/>
                </a:solidFill>
              </a:rPr>
            </a:br>
            <a:r>
              <a:rPr lang="en-US" sz="1800" dirty="0">
                <a:solidFill>
                  <a:srgbClr val="7030A0"/>
                </a:solidFill>
              </a:rPr>
              <a:t>- work with Bradley Crotty, MD</a:t>
            </a:r>
          </a:p>
        </p:txBody>
      </p:sp>
      <p:sp>
        <p:nvSpPr>
          <p:cNvPr id="3" name="Content Placeholder 2">
            <a:extLst>
              <a:ext uri="{FF2B5EF4-FFF2-40B4-BE49-F238E27FC236}">
                <a16:creationId xmlns:a16="http://schemas.microsoft.com/office/drawing/2014/main" id="{F3770C32-C94C-454F-A653-E19F37273BE3}"/>
              </a:ext>
            </a:extLst>
          </p:cNvPr>
          <p:cNvSpPr>
            <a:spLocks noGrp="1"/>
          </p:cNvSpPr>
          <p:nvPr>
            <p:ph idx="1"/>
          </p:nvPr>
        </p:nvSpPr>
        <p:spPr>
          <a:xfrm>
            <a:off x="284535" y="883364"/>
            <a:ext cx="3943350" cy="3610286"/>
          </a:xfrm>
        </p:spPr>
        <p:txBody>
          <a:bodyPr>
            <a:noAutofit/>
          </a:bodyPr>
          <a:lstStyle/>
          <a:p>
            <a:pPr marL="0" indent="0">
              <a:buNone/>
            </a:pPr>
            <a:r>
              <a:rPr lang="en-US" sz="800" dirty="0"/>
              <a:t>COLONOSCOPY Procedure Note. Date of Procedure: [1_21_2016]. Primary Physician: [PERSON] [PERSON] [PERSON], MD. Attending Physician: [PERSON] [PERSON], MD. </a:t>
            </a:r>
            <a:r>
              <a:rPr lang="en-US" sz="800" dirty="0" err="1"/>
              <a:t>Fellow:None</a:t>
            </a:r>
            <a:r>
              <a:rPr lang="en-US" sz="800" dirty="0"/>
              <a:t>. Indications: Colon cancer screening for family history of colon cancer Colon cancer screening for family history of polyps.. Previous COLONOSCOPY: Yes. Date: [8_16_2007]. Medications Administered: Agents given by the anesthesia service during MAC. Procedure Details: The patient was placed in the left lateral position and monitored continuously with ECG tracing, pulse oximetry monitoring and direct observations. Medications were administered incrementally over the course of the procedure to achieve an adequate level of moderate sedation. After anorectal examination was performed, the Olympus CF H180 was inserted into the rectum and advanced under direct vision to the terminal ileum. The procedure was considered not difficult. During withdrawal examination, the final quality of the prep was good.. Bowel Prep Scale Right Colon: Grade 2 (minor amount of residual staining, small fragments of stool, and/or opaque liquid, but mucosa of colon segment is seen well) . Bowel Prep Scale for Transverse Colon: Grade 3 (entire mucosa of colon segment seen well, with no residual staining, small fragments of stool, or opaque liquid) . Bowel Prep Scale for Left Colon: Grade 2 (minor amount of residual staining, small fragments of stool, and/or opaque liquid, but mucosa of colon segment is seen well) Additional rinsing and suctioning (600 ml) were necessary to obtain adequate views. A careful inspection was made as the colonoscope was withdrawn, which did include a retroflexed evaluation of the rectum. Findings and interventions are described below. Appropriate photo documentation was obtained. Overall [PATIENT] L [PATIENT] did tolerate the procedure well, without undue discomfort, hypotension or desaturation. At the completion of the procedure she was transferred from the endoscopy suite to be recovered in the FSC observation area per protocol and was discharged when criteria was met. After adequate recovery from sedation, she was discharged to home, with appropriate plans for follow up in place. Scope in time: 0741 Cecum reached time: 0747. Scope out time: 0759. Findings:. Findings for the Anorectal: No mass. Findings for the Terminal Ileum: Normal </a:t>
            </a:r>
            <a:r>
              <a:rPr lang="en-US" sz="800" dirty="0" err="1"/>
              <a:t>ileal</a:t>
            </a:r>
            <a:r>
              <a:rPr lang="en-US" sz="800" dirty="0"/>
              <a:t> mucosa. Findings for the Cecum: Normal mucosa. Findings for the Ascending Colon: Normal mucosa. Findings for the Transverse Colon: 1 polyp 2 mm in size, sessile, removed by cold biopsy and sent for pathology. Findings for the Descending Colon: Normal mucosa. Findings for the Sigmoid Colon: Normal mucosa. Findings for the Rectum: 2 polyps 4 mm in size, sessile, removed by hot biopsy and sent for pathology Hypertrophied anal </a:t>
            </a:r>
            <a:r>
              <a:rPr lang="en-US" sz="800" dirty="0" err="1"/>
              <a:t>PAPillae</a:t>
            </a:r>
            <a:r>
              <a:rPr lang="en-US" sz="800" dirty="0"/>
              <a:t> Small anal fissure. Interventions: 1 polyp removed by cold biopsy 2 polyps removed by hot biopsy. Complications: None. Adverse Events: No. Impression: 1. Multiple, 3 colon polyps, removed by cold biopsy and hot biopsy and sent for pathology 2. Family history of colon cancer 3. Family history of polyps 4. Hypertrophied anal </a:t>
            </a:r>
            <a:r>
              <a:rPr lang="en-US" sz="800" dirty="0" err="1"/>
              <a:t>PAPillae</a:t>
            </a:r>
            <a:r>
              <a:rPr lang="en-US" sz="800" dirty="0"/>
              <a:t> 5. Anal fissure 6. Otherwise normal COLONOSCOPY to the terminal ileum. Recommendations: ? Avoid aspirin and NSAIDs for 14 days ? Await pathology results ?. Dietary recommendations: High fiber diet. ? </a:t>
            </a:r>
            <a:r>
              <a:rPr lang="en-US" sz="800" dirty="0" err="1"/>
              <a:t>Anusol</a:t>
            </a:r>
            <a:r>
              <a:rPr lang="en-US" sz="800" dirty="0"/>
              <a:t> HC or similar ointment for discomfort form anal fissure/</a:t>
            </a:r>
            <a:r>
              <a:rPr lang="en-US" sz="800" dirty="0" err="1"/>
              <a:t>PAPillitis</a:t>
            </a:r>
            <a:r>
              <a:rPr lang="en-US" sz="800" dirty="0"/>
              <a:t> ?. Repeat COLONOSCOPY in 5 years ? For the patient's next COLONOSCOPY, a 4 liter, split dose prep should be used. In addition, the patient should start a low residue diet two days before the exam and be on a clear liquid diet the day before the exam. ? Would use large caliber colonoscope ? Follow up with primary care physician. Histopathologic Diagnosis: A. Transverse colon polyp, polypectomy: ? Tubular adenoma. B. Rectal polyps, polypectomy: ? Tubular adenoma (x1). ? Hyperplastic polyp (x1).. Qualify for GI Quality project: Yes #@Screening@# Extent of Examination: #@Complete@# Pathology: #@Adenomatous change@# Appendiceal orifice Ileum Rectal polyp Rectal polyp Anal </a:t>
            </a:r>
            <a:r>
              <a:rPr lang="en-US" sz="800" dirty="0" err="1"/>
              <a:t>PAPillitis</a:t>
            </a:r>
            <a:r>
              <a:rPr lang="en-US" sz="800" dirty="0"/>
              <a:t> and small fissure @ 6 o'clock [PERSON] [PERSON] [PERSON], MD, FACP</a:t>
            </a:r>
          </a:p>
        </p:txBody>
      </p:sp>
      <p:sp>
        <p:nvSpPr>
          <p:cNvPr id="4" name="Content Placeholder 2">
            <a:extLst>
              <a:ext uri="{FF2B5EF4-FFF2-40B4-BE49-F238E27FC236}">
                <a16:creationId xmlns:a16="http://schemas.microsoft.com/office/drawing/2014/main" id="{1DDB6B46-45C2-F24B-B595-F5A980398B55}"/>
              </a:ext>
            </a:extLst>
          </p:cNvPr>
          <p:cNvSpPr txBox="1">
            <a:spLocks/>
          </p:cNvSpPr>
          <p:nvPr/>
        </p:nvSpPr>
        <p:spPr>
          <a:xfrm>
            <a:off x="4868673" y="883364"/>
            <a:ext cx="3943350" cy="361028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dirty="0"/>
              <a:t>Translation</a:t>
            </a:r>
            <a:endParaRPr lang="en-US" sz="1050" dirty="0"/>
          </a:p>
          <a:p>
            <a:pPr marL="0" indent="0">
              <a:buNone/>
            </a:pPr>
            <a:br>
              <a:rPr lang="en-US" sz="1050" dirty="0"/>
            </a:br>
            <a:r>
              <a:rPr lang="en-US" sz="1050" dirty="0"/>
              <a:t>Date of procedure: </a:t>
            </a:r>
          </a:p>
          <a:p>
            <a:pPr fontAlgn="base"/>
            <a:r>
              <a:rPr lang="en-US" sz="1050" dirty="0"/>
              <a:t>1_21_2016</a:t>
            </a:r>
          </a:p>
          <a:p>
            <a:pPr marL="0" indent="0">
              <a:buNone/>
            </a:pPr>
            <a:r>
              <a:rPr lang="en-US" sz="1050" dirty="0"/>
              <a:t>Indications for colon cancer screening:</a:t>
            </a:r>
          </a:p>
          <a:p>
            <a:pPr fontAlgn="base"/>
            <a:r>
              <a:rPr lang="en-US" sz="1050" dirty="0"/>
              <a:t>Family history of polyps</a:t>
            </a:r>
          </a:p>
          <a:p>
            <a:pPr marL="0" indent="0">
              <a:buNone/>
            </a:pPr>
            <a:r>
              <a:rPr lang="en-US" sz="1050" dirty="0"/>
              <a:t>Complications:</a:t>
            </a:r>
          </a:p>
          <a:p>
            <a:pPr fontAlgn="base"/>
            <a:r>
              <a:rPr lang="en-US" sz="1050" dirty="0"/>
              <a:t>The procedure was considered not difficult</a:t>
            </a:r>
          </a:p>
          <a:p>
            <a:pPr marL="0" indent="0">
              <a:buNone/>
            </a:pPr>
            <a:r>
              <a:rPr lang="en-US" sz="1050" dirty="0"/>
              <a:t>Findings for the transverse colon:</a:t>
            </a:r>
          </a:p>
          <a:p>
            <a:pPr fontAlgn="base"/>
            <a:r>
              <a:rPr lang="en-US" sz="1050" dirty="0"/>
              <a:t>1 polyp 2mm</a:t>
            </a:r>
          </a:p>
          <a:p>
            <a:pPr fontAlgn="base"/>
            <a:r>
              <a:rPr lang="en-US" sz="1050" dirty="0"/>
              <a:t>Tubular adenoma</a:t>
            </a:r>
          </a:p>
          <a:p>
            <a:pPr fontAlgn="base"/>
            <a:r>
              <a:rPr lang="en-US" sz="1050" dirty="0"/>
              <a:t>Hyperplastic polyp</a:t>
            </a:r>
          </a:p>
          <a:p>
            <a:pPr marL="0" indent="0">
              <a:buNone/>
            </a:pPr>
            <a:r>
              <a:rPr lang="en-US" sz="1050" dirty="0"/>
              <a:t>NSAIDS should be avoided:</a:t>
            </a:r>
          </a:p>
          <a:p>
            <a:pPr fontAlgn="base"/>
            <a:r>
              <a:rPr lang="en-US" sz="1050" dirty="0"/>
              <a:t>14 days</a:t>
            </a:r>
          </a:p>
          <a:p>
            <a:pPr marL="0" indent="0">
              <a:buNone/>
            </a:pPr>
            <a:r>
              <a:rPr lang="en-US" sz="1050" dirty="0"/>
              <a:t>Recommendations:</a:t>
            </a:r>
          </a:p>
          <a:p>
            <a:pPr fontAlgn="base"/>
            <a:r>
              <a:rPr lang="en-US" sz="1050" dirty="0"/>
              <a:t>High fiber diet</a:t>
            </a:r>
          </a:p>
          <a:p>
            <a:pPr marL="0" indent="0">
              <a:buNone/>
            </a:pPr>
            <a:br>
              <a:rPr lang="en-US" sz="1050" dirty="0"/>
            </a:br>
            <a:endParaRPr lang="en-US" sz="1050" dirty="0"/>
          </a:p>
        </p:txBody>
      </p:sp>
      <p:cxnSp>
        <p:nvCxnSpPr>
          <p:cNvPr id="6" name="Straight Arrow Connector 5">
            <a:extLst>
              <a:ext uri="{FF2B5EF4-FFF2-40B4-BE49-F238E27FC236}">
                <a16:creationId xmlns:a16="http://schemas.microsoft.com/office/drawing/2014/main" id="{C8F39ECF-E52C-4F47-97AB-795D21D7E99F}"/>
              </a:ext>
            </a:extLst>
          </p:cNvPr>
          <p:cNvCxnSpPr/>
          <p:nvPr/>
        </p:nvCxnSpPr>
        <p:spPr>
          <a:xfrm>
            <a:off x="4322136" y="2799021"/>
            <a:ext cx="4545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06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43903" y="912054"/>
            <a:ext cx="4428097" cy="3416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1" i="0" u="none" strike="noStrike" cap="none" dirty="0">
                <a:solidFill>
                  <a:schemeClr val="dk1"/>
                </a:solidFill>
                <a:latin typeface="Calibri"/>
                <a:ea typeface="Calibri"/>
                <a:cs typeface="Calibri"/>
                <a:sym typeface="Calibri"/>
              </a:rPr>
              <a:t>Rule based - Regular expressions</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High precision, low recall</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Works well for semi-structured data</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Poor generalizability</a:t>
            </a:r>
            <a:endParaRPr lang="en-US" sz="2000" b="0" i="0" u="none" strike="noStrike" cap="none" dirty="0">
              <a:solidFill>
                <a:schemeClr val="dk1"/>
              </a:solidFill>
              <a:latin typeface="Calibri"/>
              <a:ea typeface="Calibri"/>
              <a:cs typeface="Calibri"/>
              <a:sym typeface="Calibri"/>
            </a:endParaRPr>
          </a:p>
        </p:txBody>
      </p:sp>
      <p:sp>
        <p:nvSpPr>
          <p:cNvPr id="5" name="TextBox 4">
            <a:extLst>
              <a:ext uri="{FF2B5EF4-FFF2-40B4-BE49-F238E27FC236}">
                <a16:creationId xmlns:a16="http://schemas.microsoft.com/office/drawing/2014/main" id="{E64A5F52-C5B1-2241-BDF8-688CA56E6C9A}"/>
              </a:ext>
            </a:extLst>
          </p:cNvPr>
          <p:cNvSpPr txBox="1"/>
          <p:nvPr/>
        </p:nvSpPr>
        <p:spPr>
          <a:xfrm>
            <a:off x="758251" y="4600401"/>
            <a:ext cx="2820003" cy="307777"/>
          </a:xfrm>
          <a:prstGeom prst="rect">
            <a:avLst/>
          </a:prstGeom>
          <a:noFill/>
        </p:spPr>
        <p:txBody>
          <a:bodyPr wrap="none" rtlCol="0">
            <a:spAutoFit/>
          </a:bodyPr>
          <a:lstStyle/>
          <a:p>
            <a:r>
              <a:rPr lang="en-US" dirty="0">
                <a:hlinkClick r:id="rId3"/>
              </a:rPr>
              <a:t>https://pathology-ie.appspot.com/</a:t>
            </a:r>
            <a:endParaRPr lang="en-US" dirty="0"/>
          </a:p>
        </p:txBody>
      </p:sp>
      <p:pic>
        <p:nvPicPr>
          <p:cNvPr id="6" name="Picture 5">
            <a:extLst>
              <a:ext uri="{FF2B5EF4-FFF2-40B4-BE49-F238E27FC236}">
                <a16:creationId xmlns:a16="http://schemas.microsoft.com/office/drawing/2014/main" id="{7FF9512B-0FA6-E949-9A94-90E06E19D0B5}"/>
              </a:ext>
            </a:extLst>
          </p:cNvPr>
          <p:cNvPicPr>
            <a:picLocks noChangeAspect="1"/>
          </p:cNvPicPr>
          <p:nvPr/>
        </p:nvPicPr>
        <p:blipFill>
          <a:blip r:embed="rId4"/>
          <a:stretch>
            <a:fillRect/>
          </a:stretch>
        </p:blipFill>
        <p:spPr>
          <a:xfrm>
            <a:off x="143903" y="2620254"/>
            <a:ext cx="4483100" cy="1816100"/>
          </a:xfrm>
          <a:prstGeom prst="rect">
            <a:avLst/>
          </a:prstGeom>
        </p:spPr>
      </p:pic>
      <p:pic>
        <p:nvPicPr>
          <p:cNvPr id="2" name="Picture 1">
            <a:extLst>
              <a:ext uri="{FF2B5EF4-FFF2-40B4-BE49-F238E27FC236}">
                <a16:creationId xmlns:a16="http://schemas.microsoft.com/office/drawing/2014/main" id="{1CE4E7BD-356D-DB44-BA6F-3C07857DF972}"/>
              </a:ext>
            </a:extLst>
          </p:cNvPr>
          <p:cNvPicPr>
            <a:picLocks noChangeAspect="1"/>
          </p:cNvPicPr>
          <p:nvPr/>
        </p:nvPicPr>
        <p:blipFill>
          <a:blip r:embed="rId5"/>
          <a:stretch>
            <a:fillRect/>
          </a:stretch>
        </p:blipFill>
        <p:spPr>
          <a:xfrm>
            <a:off x="4810006" y="0"/>
            <a:ext cx="4216743" cy="5143500"/>
          </a:xfrm>
          <a:prstGeom prst="rect">
            <a:avLst/>
          </a:prstGeom>
          <a:ln>
            <a:solidFill>
              <a:srgbClr val="7030A0"/>
            </a:solidFill>
          </a:ln>
        </p:spPr>
      </p:pic>
    </p:spTree>
    <p:extLst>
      <p:ext uri="{BB962C8B-B14F-4D97-AF65-F5344CB8AC3E}">
        <p14:creationId xmlns:p14="http://schemas.microsoft.com/office/powerpoint/2010/main" val="76794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br>
              <a:rPr lang="en-US" b="1" i="0" u="none" strike="noStrike" cap="none" dirty="0">
                <a:solidFill>
                  <a:srgbClr val="7030A0"/>
                </a:solidFill>
                <a:latin typeface="Trebuchet MS"/>
                <a:ea typeface="Trebuchet MS"/>
                <a:cs typeface="Trebuchet MS"/>
                <a:sym typeface="Trebuchet MS"/>
              </a:rPr>
            </a:b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57942" y="1238596"/>
            <a:ext cx="4572000" cy="3197758"/>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1" i="0" u="none" strike="noStrike" cap="none" dirty="0">
                <a:solidFill>
                  <a:schemeClr val="dk1"/>
                </a:solidFill>
                <a:latin typeface="Calibri"/>
                <a:ea typeface="Calibri"/>
                <a:cs typeface="Calibri"/>
                <a:sym typeface="Calibri"/>
              </a:rPr>
              <a:t>Named Entity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Can use with dependency parse</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Train machine learning model (sequence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Often can leverage pretrained model</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Better recall and generalizability</a:t>
            </a:r>
          </a:p>
          <a:p>
            <a:pPr marL="457200" marR="0" lvl="0" indent="-381000" algn="l" rtl="0">
              <a:lnSpc>
                <a:spcPct val="115000"/>
              </a:lnSpc>
              <a:spcBef>
                <a:spcPts val="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Can suffer from lack of training data</a:t>
            </a:r>
            <a:endParaRPr lang="en-US" sz="2000" b="0" i="0" u="none" strike="noStrike" cap="none" dirty="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14BD568-B821-D54B-B231-7832308B7C6C}"/>
              </a:ext>
            </a:extLst>
          </p:cNvPr>
          <p:cNvSpPr txBox="1"/>
          <p:nvPr/>
        </p:nvSpPr>
        <p:spPr>
          <a:xfrm>
            <a:off x="1420389" y="4665154"/>
            <a:ext cx="2023311" cy="307777"/>
          </a:xfrm>
          <a:prstGeom prst="rect">
            <a:avLst/>
          </a:prstGeom>
          <a:noFill/>
        </p:spPr>
        <p:txBody>
          <a:bodyPr wrap="none" rtlCol="0">
            <a:spAutoFit/>
          </a:bodyPr>
          <a:lstStyle/>
          <a:p>
            <a:r>
              <a:rPr lang="en-US" dirty="0">
                <a:hlinkClick r:id="rId3"/>
              </a:rPr>
              <a:t>http://35.194.6.2:8000/</a:t>
            </a:r>
            <a:r>
              <a:rPr lang="en-US" dirty="0"/>
              <a:t> </a:t>
            </a:r>
          </a:p>
        </p:txBody>
      </p:sp>
      <p:pic>
        <p:nvPicPr>
          <p:cNvPr id="9" name="Picture 8">
            <a:extLst>
              <a:ext uri="{FF2B5EF4-FFF2-40B4-BE49-F238E27FC236}">
                <a16:creationId xmlns:a16="http://schemas.microsoft.com/office/drawing/2014/main" id="{8B8DBB15-B294-3D49-B3B2-A5E4B57883CC}"/>
              </a:ext>
            </a:extLst>
          </p:cNvPr>
          <p:cNvPicPr>
            <a:picLocks noChangeAspect="1"/>
          </p:cNvPicPr>
          <p:nvPr/>
        </p:nvPicPr>
        <p:blipFill>
          <a:blip r:embed="rId4"/>
          <a:stretch>
            <a:fillRect/>
          </a:stretch>
        </p:blipFill>
        <p:spPr>
          <a:xfrm>
            <a:off x="5277769" y="275458"/>
            <a:ext cx="3579469" cy="4769427"/>
          </a:xfrm>
          <a:prstGeom prst="rect">
            <a:avLst/>
          </a:prstGeom>
          <a:ln>
            <a:solidFill>
              <a:srgbClr val="7030A0"/>
            </a:solidFill>
          </a:ln>
        </p:spPr>
      </p:pic>
    </p:spTree>
    <p:extLst>
      <p:ext uri="{BB962C8B-B14F-4D97-AF65-F5344CB8AC3E}">
        <p14:creationId xmlns:p14="http://schemas.microsoft.com/office/powerpoint/2010/main" val="203691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br>
              <a:rPr lang="en-US" b="1" i="0" u="none" strike="noStrike" cap="none" dirty="0">
                <a:solidFill>
                  <a:srgbClr val="7030A0"/>
                </a:solidFill>
                <a:latin typeface="Trebuchet MS"/>
                <a:ea typeface="Trebuchet MS"/>
                <a:cs typeface="Trebuchet MS"/>
                <a:sym typeface="Trebuchet MS"/>
              </a:rPr>
            </a:b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157942" y="855907"/>
            <a:ext cx="3857105" cy="3197758"/>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chemeClr val="dk1"/>
              </a:buClr>
              <a:buSzPts val="2400"/>
              <a:buNone/>
            </a:pPr>
            <a:r>
              <a:rPr lang="en-US" sz="2000" b="0" i="0" u="none" strike="noStrike" cap="none" dirty="0">
                <a:solidFill>
                  <a:schemeClr val="dk1"/>
                </a:solidFill>
                <a:latin typeface="Calibri"/>
                <a:ea typeface="Calibri"/>
                <a:cs typeface="Calibri"/>
                <a:sym typeface="Calibri"/>
              </a:rPr>
              <a:t>Custom Named Entity Model</a:t>
            </a:r>
          </a:p>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Leverage pretrained model</a:t>
            </a:r>
          </a:p>
        </p:txBody>
      </p:sp>
      <p:sp>
        <p:nvSpPr>
          <p:cNvPr id="2" name="TextBox 1">
            <a:extLst>
              <a:ext uri="{FF2B5EF4-FFF2-40B4-BE49-F238E27FC236}">
                <a16:creationId xmlns:a16="http://schemas.microsoft.com/office/drawing/2014/main" id="{F5EE5FBF-93B8-B141-B7BF-076FBA900B7C}"/>
              </a:ext>
            </a:extLst>
          </p:cNvPr>
          <p:cNvSpPr txBox="1"/>
          <p:nvPr/>
        </p:nvSpPr>
        <p:spPr>
          <a:xfrm>
            <a:off x="4164676" y="957739"/>
            <a:ext cx="4821382" cy="3970318"/>
          </a:xfrm>
          <a:prstGeom prst="rect">
            <a:avLst/>
          </a:prstGeom>
          <a:noFill/>
          <a:ln>
            <a:solidFill>
              <a:srgbClr val="7030A0"/>
            </a:solidFill>
          </a:ln>
        </p:spPr>
        <p:txBody>
          <a:bodyPr wrap="square" rtlCol="0">
            <a:spAutoFit/>
          </a:bodyPr>
          <a:lstStyle/>
          <a:p>
            <a:r>
              <a:rPr lang="en-US" dirty="0"/>
              <a:t>T1	C0040861_Triage 14 20	triage</a:t>
            </a:r>
          </a:p>
          <a:p>
            <a:r>
              <a:rPr lang="en-US" dirty="0"/>
              <a:t>T2	C0030193_Pain 47 51	pain</a:t>
            </a:r>
          </a:p>
          <a:p>
            <a:r>
              <a:rPr lang="en-US" dirty="0"/>
              <a:t>T3	C0184661_Interventional_procedure 133 143	procedures</a:t>
            </a:r>
          </a:p>
          <a:p>
            <a:r>
              <a:rPr lang="en-US" dirty="0"/>
              <a:t>T4	C0449210_OTH_tumor_staging_notation 162 	167	other</a:t>
            </a:r>
          </a:p>
          <a:p>
            <a:r>
              <a:rPr lang="en-US" dirty="0"/>
              <a:t>T5	C1304888_Pain_control 168 180	pain control</a:t>
            </a:r>
          </a:p>
          <a:p>
            <a:r>
              <a:rPr lang="en-US" dirty="0"/>
              <a:t>T6	C0030193_Pain 168 172	pain</a:t>
            </a:r>
          </a:p>
          <a:p>
            <a:r>
              <a:rPr lang="en-US" dirty="0"/>
              <a:t>T7	C0013227_Pharmaceutical_Preparations 228 	238	medication</a:t>
            </a:r>
          </a:p>
          <a:p>
            <a:r>
              <a:rPr lang="en-US" dirty="0"/>
              <a:t>T8	C0020746_Ice 254 257	ice</a:t>
            </a:r>
          </a:p>
          <a:p>
            <a:r>
              <a:rPr lang="en-US" dirty="0"/>
              <a:t>T9	C0556030_Repositioning_procedure 262 275	repositioning</a:t>
            </a:r>
          </a:p>
          <a:p>
            <a:r>
              <a:rPr lang="en-US" dirty="0"/>
              <a:t>T10	C0537670_Oprelvekin 293 301	Informed</a:t>
            </a:r>
          </a:p>
          <a:p>
            <a:r>
              <a:rPr lang="en-US" dirty="0"/>
              <a:t>T11	C1299581_Able_finding 429 433	able</a:t>
            </a:r>
          </a:p>
          <a:p>
            <a:r>
              <a:rPr lang="en-US" dirty="0"/>
              <a:t>T12	C0310367_Today 449 454	today</a:t>
            </a:r>
          </a:p>
          <a:p>
            <a:r>
              <a:rPr lang="en-US" dirty="0"/>
              <a:t>T13	C0004448_Awareness 469 474	aware</a:t>
            </a:r>
          </a:p>
          <a:p>
            <a:r>
              <a:rPr lang="en-US" dirty="0"/>
              <a:t>T14	C0310367_Today 528 533	today</a:t>
            </a:r>
          </a:p>
        </p:txBody>
      </p:sp>
      <p:sp>
        <p:nvSpPr>
          <p:cNvPr id="3" name="TextBox 2">
            <a:extLst>
              <a:ext uri="{FF2B5EF4-FFF2-40B4-BE49-F238E27FC236}">
                <a16:creationId xmlns:a16="http://schemas.microsoft.com/office/drawing/2014/main" id="{0E70FC1A-DC4D-EB47-82F3-F8050716DD93}"/>
              </a:ext>
            </a:extLst>
          </p:cNvPr>
          <p:cNvSpPr txBox="1"/>
          <p:nvPr/>
        </p:nvSpPr>
        <p:spPr>
          <a:xfrm>
            <a:off x="276357" y="2034957"/>
            <a:ext cx="3738690" cy="2893100"/>
          </a:xfrm>
          <a:prstGeom prst="rect">
            <a:avLst/>
          </a:prstGeom>
          <a:noFill/>
          <a:ln>
            <a:solidFill>
              <a:srgbClr val="7030A0"/>
            </a:solidFill>
          </a:ln>
        </p:spPr>
        <p:txBody>
          <a:bodyPr wrap="square" rtlCol="0">
            <a:spAutoFit/>
          </a:bodyPr>
          <a:lstStyle/>
          <a:p>
            <a:r>
              <a:rPr lang="en-US" dirty="0"/>
              <a:t>Patient LM on triage line reporting unbearable pain, requesting call back.   This writer placed callback to patient, reviewed recent procedures, current meds and other pain control options with patient.   Patient reports taking medication as prescribed, ice and repositioning not effective.   Informed patient I would speak with provider to discuss options and call him back.   Spoke with APNP MA, update given.   MA able to see patient today.   Scheduling aware and contacted patient.   Patient scheduled for 11:40 today.</a:t>
            </a:r>
          </a:p>
        </p:txBody>
      </p:sp>
    </p:spTree>
    <p:extLst>
      <p:ext uri="{BB962C8B-B14F-4D97-AF65-F5344CB8AC3E}">
        <p14:creationId xmlns:p14="http://schemas.microsoft.com/office/powerpoint/2010/main" val="3151765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Named Entity Model</a:t>
            </a:r>
          </a:p>
          <a:p>
            <a:pPr marL="419100">
              <a:buClr>
                <a:schemeClr val="dk1"/>
              </a:buClr>
              <a:buSzPts val="2400"/>
            </a:pPr>
            <a:r>
              <a:rPr lang="en-US" sz="2000" dirty="0">
                <a:solidFill>
                  <a:schemeClr val="dk1"/>
                </a:solidFill>
                <a:latin typeface="Calibri"/>
                <a:ea typeface="Calibri"/>
                <a:cs typeface="Calibri"/>
                <a:sym typeface="Calibri"/>
              </a:rPr>
              <a:t>Update annotations</a:t>
            </a:r>
          </a:p>
        </p:txBody>
      </p:sp>
      <p:pic>
        <p:nvPicPr>
          <p:cNvPr id="2" name="Picture 1">
            <a:extLst>
              <a:ext uri="{FF2B5EF4-FFF2-40B4-BE49-F238E27FC236}">
                <a16:creationId xmlns:a16="http://schemas.microsoft.com/office/drawing/2014/main" id="{B10844BF-0826-014D-9AB2-AB52567220D2}"/>
              </a:ext>
            </a:extLst>
          </p:cNvPr>
          <p:cNvPicPr>
            <a:picLocks noChangeAspect="1"/>
          </p:cNvPicPr>
          <p:nvPr/>
        </p:nvPicPr>
        <p:blipFill>
          <a:blip r:embed="rId3"/>
          <a:stretch>
            <a:fillRect/>
          </a:stretch>
        </p:blipFill>
        <p:spPr>
          <a:xfrm>
            <a:off x="3616037" y="1019954"/>
            <a:ext cx="5336976" cy="3407268"/>
          </a:xfrm>
          <a:prstGeom prst="rect">
            <a:avLst/>
          </a:prstGeom>
          <a:ln>
            <a:solidFill>
              <a:srgbClr val="7030A0"/>
            </a:solidFill>
          </a:ln>
        </p:spPr>
      </p:pic>
      <p:sp>
        <p:nvSpPr>
          <p:cNvPr id="3" name="TextBox 2">
            <a:extLst>
              <a:ext uri="{FF2B5EF4-FFF2-40B4-BE49-F238E27FC236}">
                <a16:creationId xmlns:a16="http://schemas.microsoft.com/office/drawing/2014/main" id="{6CD3C1FC-7F92-A04E-B9CD-EAC97554CF66}"/>
              </a:ext>
            </a:extLst>
          </p:cNvPr>
          <p:cNvSpPr txBox="1"/>
          <p:nvPr/>
        </p:nvSpPr>
        <p:spPr>
          <a:xfrm>
            <a:off x="5020887" y="4527794"/>
            <a:ext cx="2938625" cy="307777"/>
          </a:xfrm>
          <a:prstGeom prst="rect">
            <a:avLst/>
          </a:prstGeom>
          <a:noFill/>
        </p:spPr>
        <p:txBody>
          <a:bodyPr wrap="none" rtlCol="0">
            <a:spAutoFit/>
          </a:bodyPr>
          <a:lstStyle/>
          <a:p>
            <a:r>
              <a:rPr lang="en-US" dirty="0">
                <a:hlinkClick r:id="rId4"/>
              </a:rPr>
              <a:t>https://brat.nlplab.org/standoff.html</a:t>
            </a:r>
            <a:endParaRPr lang="en-US" dirty="0"/>
          </a:p>
        </p:txBody>
      </p:sp>
    </p:spTree>
    <p:extLst>
      <p:ext uri="{BB962C8B-B14F-4D97-AF65-F5344CB8AC3E}">
        <p14:creationId xmlns:p14="http://schemas.microsoft.com/office/powerpoint/2010/main" val="3026208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Named Entity Model</a:t>
            </a:r>
          </a:p>
          <a:p>
            <a:pPr marL="419100">
              <a:buClr>
                <a:schemeClr val="dk1"/>
              </a:buClr>
              <a:buSzPts val="2400"/>
            </a:pPr>
            <a:r>
              <a:rPr lang="en-US" sz="2000" dirty="0">
                <a:solidFill>
                  <a:schemeClr val="dk1"/>
                </a:solidFill>
                <a:latin typeface="Calibri"/>
                <a:ea typeface="Calibri"/>
                <a:cs typeface="Calibri"/>
                <a:sym typeface="Calibri"/>
              </a:rPr>
              <a:t>Train new model</a:t>
            </a:r>
          </a:p>
        </p:txBody>
      </p:sp>
      <p:pic>
        <p:nvPicPr>
          <p:cNvPr id="4" name="Picture 3">
            <a:extLst>
              <a:ext uri="{FF2B5EF4-FFF2-40B4-BE49-F238E27FC236}">
                <a16:creationId xmlns:a16="http://schemas.microsoft.com/office/drawing/2014/main" id="{B2B2C0A3-0867-1140-A5F8-56C50A828821}"/>
              </a:ext>
            </a:extLst>
          </p:cNvPr>
          <p:cNvPicPr>
            <a:picLocks noChangeAspect="1"/>
          </p:cNvPicPr>
          <p:nvPr/>
        </p:nvPicPr>
        <p:blipFill>
          <a:blip r:embed="rId3"/>
          <a:stretch>
            <a:fillRect/>
          </a:stretch>
        </p:blipFill>
        <p:spPr>
          <a:xfrm>
            <a:off x="1641763" y="2007423"/>
            <a:ext cx="2062388" cy="1928715"/>
          </a:xfrm>
          <a:prstGeom prst="rect">
            <a:avLst/>
          </a:prstGeom>
          <a:ln>
            <a:solidFill>
              <a:srgbClr val="7030A0"/>
            </a:solidFill>
          </a:ln>
        </p:spPr>
      </p:pic>
      <p:pic>
        <p:nvPicPr>
          <p:cNvPr id="5" name="Picture 4">
            <a:extLst>
              <a:ext uri="{FF2B5EF4-FFF2-40B4-BE49-F238E27FC236}">
                <a16:creationId xmlns:a16="http://schemas.microsoft.com/office/drawing/2014/main" id="{73D810B7-490D-9140-BE14-2EE174B123D3}"/>
              </a:ext>
            </a:extLst>
          </p:cNvPr>
          <p:cNvPicPr>
            <a:picLocks noChangeAspect="1"/>
          </p:cNvPicPr>
          <p:nvPr/>
        </p:nvPicPr>
        <p:blipFill>
          <a:blip r:embed="rId4"/>
          <a:stretch>
            <a:fillRect/>
          </a:stretch>
        </p:blipFill>
        <p:spPr>
          <a:xfrm>
            <a:off x="4397086" y="2007424"/>
            <a:ext cx="3150870" cy="1928714"/>
          </a:xfrm>
          <a:prstGeom prst="rect">
            <a:avLst/>
          </a:prstGeom>
          <a:ln>
            <a:solidFill>
              <a:srgbClr val="7030A0"/>
            </a:solidFill>
          </a:ln>
        </p:spPr>
      </p:pic>
    </p:spTree>
    <p:extLst>
      <p:ext uri="{BB962C8B-B14F-4D97-AF65-F5344CB8AC3E}">
        <p14:creationId xmlns:p14="http://schemas.microsoft.com/office/powerpoint/2010/main" val="3774871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4260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b="1" i="0" u="none" strike="noStrike" cap="none" dirty="0">
                <a:solidFill>
                  <a:srgbClr val="7030A0"/>
                </a:solidFill>
                <a:latin typeface="Trebuchet MS"/>
                <a:ea typeface="Trebuchet MS"/>
                <a:cs typeface="Trebuchet MS"/>
                <a:sym typeface="Trebuchet MS"/>
              </a:rPr>
              <a:t>Information Extraction</a:t>
            </a:r>
            <a:endParaRPr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3977667" cy="3416400"/>
          </a:xfrm>
          <a:prstGeom prst="rect">
            <a:avLst/>
          </a:prstGeom>
          <a:noFill/>
          <a:ln>
            <a:noFill/>
          </a:ln>
        </p:spPr>
        <p:txBody>
          <a:bodyPr spcFirstLastPara="1" wrap="square" lIns="91425" tIns="91425" rIns="91425" bIns="91425" anchor="t" anchorCtr="0">
            <a:noAutofit/>
          </a:bodyPr>
          <a:lstStyle/>
          <a:p>
            <a:pPr marL="76200" lvl="0" indent="0">
              <a:buClr>
                <a:schemeClr val="dk1"/>
              </a:buClr>
              <a:buSzPts val="2400"/>
              <a:buNone/>
            </a:pPr>
            <a:r>
              <a:rPr lang="en-US" sz="2000" dirty="0">
                <a:solidFill>
                  <a:schemeClr val="dk1"/>
                </a:solidFill>
                <a:latin typeface="Calibri"/>
                <a:ea typeface="Calibri"/>
                <a:cs typeface="Calibri"/>
                <a:sym typeface="Calibri"/>
              </a:rPr>
              <a:t>Search (inverse)</a:t>
            </a:r>
          </a:p>
          <a:p>
            <a:pPr marL="419100">
              <a:buClr>
                <a:schemeClr val="dk1"/>
              </a:buClr>
              <a:buSzPts val="2400"/>
            </a:pPr>
            <a:r>
              <a:rPr lang="en-US" sz="2000" dirty="0">
                <a:solidFill>
                  <a:schemeClr val="dk1"/>
                </a:solidFill>
                <a:latin typeface="Calibri"/>
                <a:ea typeface="Calibri"/>
                <a:cs typeface="Calibri"/>
                <a:sym typeface="Calibri"/>
              </a:rPr>
              <a:t>Index as entities of interest</a:t>
            </a:r>
          </a:p>
          <a:p>
            <a:pPr marL="419100">
              <a:buClr>
                <a:schemeClr val="dk1"/>
              </a:buClr>
              <a:buSzPts val="2400"/>
            </a:pPr>
            <a:r>
              <a:rPr lang="en-US" sz="2000" dirty="0">
                <a:solidFill>
                  <a:schemeClr val="dk1"/>
                </a:solidFill>
                <a:latin typeface="Calibri"/>
                <a:ea typeface="Calibri"/>
                <a:cs typeface="Calibri"/>
                <a:sym typeface="Calibri"/>
              </a:rPr>
              <a:t>Query as document</a:t>
            </a:r>
          </a:p>
        </p:txBody>
      </p:sp>
      <p:pic>
        <p:nvPicPr>
          <p:cNvPr id="2" name="Picture 1">
            <a:extLst>
              <a:ext uri="{FF2B5EF4-FFF2-40B4-BE49-F238E27FC236}">
                <a16:creationId xmlns:a16="http://schemas.microsoft.com/office/drawing/2014/main" id="{C6C91FF7-153D-3445-8944-9BF94CEE630A}"/>
              </a:ext>
            </a:extLst>
          </p:cNvPr>
          <p:cNvPicPr>
            <a:picLocks noChangeAspect="1"/>
          </p:cNvPicPr>
          <p:nvPr/>
        </p:nvPicPr>
        <p:blipFill>
          <a:blip r:embed="rId3"/>
          <a:stretch>
            <a:fillRect/>
          </a:stretch>
        </p:blipFill>
        <p:spPr>
          <a:xfrm>
            <a:off x="311700" y="2833370"/>
            <a:ext cx="5727700" cy="1854200"/>
          </a:xfrm>
          <a:prstGeom prst="rect">
            <a:avLst/>
          </a:prstGeom>
        </p:spPr>
      </p:pic>
      <p:pic>
        <p:nvPicPr>
          <p:cNvPr id="3" name="Picture 2">
            <a:extLst>
              <a:ext uri="{FF2B5EF4-FFF2-40B4-BE49-F238E27FC236}">
                <a16:creationId xmlns:a16="http://schemas.microsoft.com/office/drawing/2014/main" id="{3047E51E-7CC7-DF42-B31A-D1A126EBC61C}"/>
              </a:ext>
            </a:extLst>
          </p:cNvPr>
          <p:cNvPicPr>
            <a:picLocks noChangeAspect="1"/>
          </p:cNvPicPr>
          <p:nvPr/>
        </p:nvPicPr>
        <p:blipFill>
          <a:blip r:embed="rId4"/>
          <a:stretch>
            <a:fillRect/>
          </a:stretch>
        </p:blipFill>
        <p:spPr>
          <a:xfrm>
            <a:off x="402128" y="2265925"/>
            <a:ext cx="5778500" cy="469900"/>
          </a:xfrm>
          <a:prstGeom prst="rect">
            <a:avLst/>
          </a:prstGeom>
        </p:spPr>
      </p:pic>
      <p:pic>
        <p:nvPicPr>
          <p:cNvPr id="6" name="Picture 5">
            <a:extLst>
              <a:ext uri="{FF2B5EF4-FFF2-40B4-BE49-F238E27FC236}">
                <a16:creationId xmlns:a16="http://schemas.microsoft.com/office/drawing/2014/main" id="{A691B7B0-EB6F-EB43-8414-C447C7C29E9D}"/>
              </a:ext>
            </a:extLst>
          </p:cNvPr>
          <p:cNvPicPr>
            <a:picLocks noChangeAspect="1"/>
          </p:cNvPicPr>
          <p:nvPr/>
        </p:nvPicPr>
        <p:blipFill>
          <a:blip r:embed="rId5"/>
          <a:stretch>
            <a:fillRect/>
          </a:stretch>
        </p:blipFill>
        <p:spPr>
          <a:xfrm>
            <a:off x="6359777" y="106118"/>
            <a:ext cx="2623455" cy="2321200"/>
          </a:xfrm>
          <a:prstGeom prst="rect">
            <a:avLst/>
          </a:prstGeom>
          <a:ln>
            <a:solidFill>
              <a:srgbClr val="7030A0"/>
            </a:solidFill>
          </a:ln>
        </p:spPr>
      </p:pic>
    </p:spTree>
    <p:extLst>
      <p:ext uri="{BB962C8B-B14F-4D97-AF65-F5344CB8AC3E}">
        <p14:creationId xmlns:p14="http://schemas.microsoft.com/office/powerpoint/2010/main" val="1357709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2872622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sp>
        <p:nvSpPr>
          <p:cNvPr id="3" name="Rectangle 2">
            <a:extLst>
              <a:ext uri="{FF2B5EF4-FFF2-40B4-BE49-F238E27FC236}">
                <a16:creationId xmlns:a16="http://schemas.microsoft.com/office/drawing/2014/main" id="{3105FFF4-A91F-A046-BAF2-72CF5154EA89}"/>
              </a:ext>
            </a:extLst>
          </p:cNvPr>
          <p:cNvSpPr/>
          <p:nvPr/>
        </p:nvSpPr>
        <p:spPr>
          <a:xfrm>
            <a:off x="3283324" y="4729411"/>
            <a:ext cx="2377643" cy="307777"/>
          </a:xfrm>
          <a:prstGeom prst="rect">
            <a:avLst/>
          </a:prstGeom>
        </p:spPr>
        <p:txBody>
          <a:bodyPr wrap="square">
            <a:spAutoFit/>
          </a:bodyPr>
          <a:lstStyle/>
          <a:p>
            <a:r>
              <a:rPr lang="en-US" dirty="0">
                <a:hlinkClick r:id="rId2"/>
              </a:rPr>
              <a:t>http://34.72.246.239:8080/</a:t>
            </a:r>
            <a:endParaRPr lang="en-US" dirty="0"/>
          </a:p>
        </p:txBody>
      </p:sp>
      <p:pic>
        <p:nvPicPr>
          <p:cNvPr id="5" name="Picture 4">
            <a:extLst>
              <a:ext uri="{FF2B5EF4-FFF2-40B4-BE49-F238E27FC236}">
                <a16:creationId xmlns:a16="http://schemas.microsoft.com/office/drawing/2014/main" id="{2D242DB6-5217-654D-9113-731A7E08FFD5}"/>
              </a:ext>
            </a:extLst>
          </p:cNvPr>
          <p:cNvPicPr>
            <a:picLocks noChangeAspect="1"/>
          </p:cNvPicPr>
          <p:nvPr/>
        </p:nvPicPr>
        <p:blipFill>
          <a:blip r:embed="rId3"/>
          <a:stretch>
            <a:fillRect/>
          </a:stretch>
        </p:blipFill>
        <p:spPr>
          <a:xfrm>
            <a:off x="2084358" y="980796"/>
            <a:ext cx="4698827" cy="3648034"/>
          </a:xfrm>
          <a:prstGeom prst="rect">
            <a:avLst/>
          </a:prstGeom>
        </p:spPr>
      </p:pic>
    </p:spTree>
    <p:extLst>
      <p:ext uri="{BB962C8B-B14F-4D97-AF65-F5344CB8AC3E}">
        <p14:creationId xmlns:p14="http://schemas.microsoft.com/office/powerpoint/2010/main" val="81433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Recurrent Neural Network (RNN)</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699" y="1046417"/>
            <a:ext cx="8520600" cy="3416400"/>
          </a:xfrm>
        </p:spPr>
        <p:txBody>
          <a:bodyPr/>
          <a:lstStyle/>
          <a:p>
            <a:r>
              <a:rPr lang="en-US" dirty="0"/>
              <a:t>Prior to transformers, recurrent architectures such as LSTMs were the state of the art in NLP.</a:t>
            </a:r>
          </a:p>
          <a:p>
            <a:r>
              <a:rPr lang="en-US" dirty="0"/>
              <a:t>RNN passes information about its state at each step to the next operation in the sequence. Allows an RNN to keep track of information from previous steps.</a:t>
            </a:r>
          </a:p>
        </p:txBody>
      </p:sp>
      <p:pic>
        <p:nvPicPr>
          <p:cNvPr id="21506" name="Picture 2" descr="rnn">
            <a:extLst>
              <a:ext uri="{FF2B5EF4-FFF2-40B4-BE49-F238E27FC236}">
                <a16:creationId xmlns:a16="http://schemas.microsoft.com/office/drawing/2014/main" id="{6477F4C6-02A4-5549-818A-5BD403746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669" y="2571750"/>
            <a:ext cx="5848662" cy="1891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95A97C-7D47-AC47-8B4B-3316A50E9919}"/>
              </a:ext>
            </a:extLst>
          </p:cNvPr>
          <p:cNvSpPr txBox="1"/>
          <p:nvPr/>
        </p:nvSpPr>
        <p:spPr>
          <a:xfrm>
            <a:off x="753486" y="4698475"/>
            <a:ext cx="7637027" cy="307777"/>
          </a:xfrm>
          <a:prstGeom prst="rect">
            <a:avLst/>
          </a:prstGeom>
          <a:noFill/>
        </p:spPr>
        <p:txBody>
          <a:bodyPr wrap="none" rtlCol="0">
            <a:spAutoFit/>
          </a:bodyPr>
          <a:lstStyle/>
          <a:p>
            <a:r>
              <a:rPr lang="en-US" dirty="0"/>
              <a:t>Andrej </a:t>
            </a:r>
            <a:r>
              <a:rPr lang="en-US" dirty="0" err="1"/>
              <a:t>Karpathy’s</a:t>
            </a:r>
            <a:r>
              <a:rPr lang="en-US" dirty="0"/>
              <a:t> blog post, </a:t>
            </a:r>
            <a:r>
              <a:rPr lang="en-US" u="sng" dirty="0">
                <a:hlinkClick r:id="rId3"/>
              </a:rPr>
              <a:t>“The Unreasonable Effectiveness of Recurrent Neural Networks”</a:t>
            </a:r>
            <a:r>
              <a:rPr lang="en-US" dirty="0"/>
              <a:t>.</a:t>
            </a:r>
          </a:p>
        </p:txBody>
      </p:sp>
    </p:spTree>
    <p:extLst>
      <p:ext uri="{BB962C8B-B14F-4D97-AF65-F5344CB8AC3E}">
        <p14:creationId xmlns:p14="http://schemas.microsoft.com/office/powerpoint/2010/main" val="2374016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Open Domain Question Answering</a:t>
            </a:r>
          </a:p>
        </p:txBody>
      </p:sp>
      <p:pic>
        <p:nvPicPr>
          <p:cNvPr id="5" name="Picture 4">
            <a:extLst>
              <a:ext uri="{FF2B5EF4-FFF2-40B4-BE49-F238E27FC236}">
                <a16:creationId xmlns:a16="http://schemas.microsoft.com/office/drawing/2014/main" id="{856F59AC-8928-CE47-85D9-5FF4F28F4325}"/>
              </a:ext>
            </a:extLst>
          </p:cNvPr>
          <p:cNvPicPr>
            <a:picLocks noChangeAspect="1"/>
          </p:cNvPicPr>
          <p:nvPr/>
        </p:nvPicPr>
        <p:blipFill>
          <a:blip r:embed="rId2"/>
          <a:stretch>
            <a:fillRect/>
          </a:stretch>
        </p:blipFill>
        <p:spPr>
          <a:xfrm>
            <a:off x="705507" y="1173974"/>
            <a:ext cx="7543800" cy="3388120"/>
          </a:xfrm>
          <a:prstGeom prst="rect">
            <a:avLst/>
          </a:prstGeom>
        </p:spPr>
      </p:pic>
    </p:spTree>
    <p:extLst>
      <p:ext uri="{BB962C8B-B14F-4D97-AF65-F5344CB8AC3E}">
        <p14:creationId xmlns:p14="http://schemas.microsoft.com/office/powerpoint/2010/main" val="1617754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71</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1485900" y="57150"/>
            <a:ext cx="6172200" cy="857250"/>
          </a:xfrm>
        </p:spPr>
        <p:txBody>
          <a:bodyPr/>
          <a:lstStyle/>
          <a:p>
            <a:r>
              <a:rPr lang="en-US" altLang="en-US" sz="2700" dirty="0">
                <a:solidFill>
                  <a:srgbClr val="7030A0"/>
                </a:solidFill>
              </a:rPr>
              <a:t>Topic Models: Passage-Concept</a:t>
            </a:r>
            <a:br>
              <a:rPr lang="en-US" altLang="en-US" sz="2700" dirty="0">
                <a:solidFill>
                  <a:srgbClr val="7030A0"/>
                </a:solidFill>
              </a:rPr>
            </a:br>
            <a:r>
              <a:rPr lang="en-US" altLang="en-US" sz="2700" dirty="0">
                <a:solidFill>
                  <a:srgbClr val="7030A0"/>
                </a:solidFill>
              </a:rPr>
              <a:t>TREC Collection</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graphicFrame>
        <p:nvGraphicFramePr>
          <p:cNvPr id="263173" name="Object 5">
            <a:extLst>
              <a:ext uri="{FF2B5EF4-FFF2-40B4-BE49-F238E27FC236}">
                <a16:creationId xmlns:a16="http://schemas.microsoft.com/office/drawing/2014/main" id="{0D167A5A-4FD2-B44D-A920-6D208BAEE1BB}"/>
              </a:ext>
            </a:extLst>
          </p:cNvPr>
          <p:cNvGraphicFramePr>
            <a:graphicFrameLocks noChangeAspect="1"/>
          </p:cNvGraphicFramePr>
          <p:nvPr/>
        </p:nvGraphicFramePr>
        <p:xfrm>
          <a:off x="6419850" y="711994"/>
          <a:ext cx="1200150" cy="345281"/>
        </p:xfrm>
        <a:graphic>
          <a:graphicData uri="http://schemas.openxmlformats.org/presentationml/2006/ole">
            <mc:AlternateContent xmlns:mc="http://schemas.openxmlformats.org/markup-compatibility/2006">
              <mc:Choice xmlns:v="urn:schemas-microsoft-com:vml" Requires="v">
                <p:oleObj name="Equation" r:id="rId3" imgW="15798800" imgH="4686300" progId="Equation.3">
                  <p:embed/>
                </p:oleObj>
              </mc:Choice>
              <mc:Fallback>
                <p:oleObj name="Equation" r:id="rId3" imgW="15798800" imgH="4686300" progId="Equation.3">
                  <p:embed/>
                  <p:pic>
                    <p:nvPicPr>
                      <p:cNvPr id="263173" name="Object 5">
                        <a:extLst>
                          <a:ext uri="{FF2B5EF4-FFF2-40B4-BE49-F238E27FC236}">
                            <a16:creationId xmlns:a16="http://schemas.microsoft.com/office/drawing/2014/main" id="{0D167A5A-4FD2-B44D-A920-6D208BAEE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711994"/>
                        <a:ext cx="1200150" cy="3452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3241" name="Group 73">
            <a:extLst>
              <a:ext uri="{FF2B5EF4-FFF2-40B4-BE49-F238E27FC236}">
                <a16:creationId xmlns:a16="http://schemas.microsoft.com/office/drawing/2014/main" id="{6EA4BC12-8FE6-6942-9076-1163186BB515}"/>
              </a:ext>
            </a:extLst>
          </p:cNvPr>
          <p:cNvGraphicFramePr>
            <a:graphicFrameLocks noGrp="1"/>
          </p:cNvGraphicFramePr>
          <p:nvPr>
            <p:ph idx="1"/>
          </p:nvPr>
        </p:nvGraphicFramePr>
        <p:xfrm>
          <a:off x="1485900" y="1200150"/>
          <a:ext cx="6172200" cy="3825240"/>
        </p:xfrm>
        <a:graphic>
          <a:graphicData uri="http://schemas.openxmlformats.org/drawingml/2006/table">
            <a:tbl>
              <a:tblPr/>
              <a:tblGrid>
                <a:gridCol w="1535906">
                  <a:extLst>
                    <a:ext uri="{9D8B030D-6E8A-4147-A177-3AD203B41FA5}">
                      <a16:colId xmlns:a16="http://schemas.microsoft.com/office/drawing/2014/main" val="2037089995"/>
                    </a:ext>
                  </a:extLst>
                </a:gridCol>
                <a:gridCol w="1589485">
                  <a:extLst>
                    <a:ext uri="{9D8B030D-6E8A-4147-A177-3AD203B41FA5}">
                      <a16:colId xmlns:a16="http://schemas.microsoft.com/office/drawing/2014/main" val="2851425608"/>
                    </a:ext>
                  </a:extLst>
                </a:gridCol>
                <a:gridCol w="1325165">
                  <a:extLst>
                    <a:ext uri="{9D8B030D-6E8A-4147-A177-3AD203B41FA5}">
                      <a16:colId xmlns:a16="http://schemas.microsoft.com/office/drawing/2014/main" val="620221436"/>
                    </a:ext>
                  </a:extLst>
                </a:gridCol>
                <a:gridCol w="1721644">
                  <a:extLst>
                    <a:ext uri="{9D8B030D-6E8A-4147-A177-3AD203B41FA5}">
                      <a16:colId xmlns:a16="http://schemas.microsoft.com/office/drawing/2014/main" val="2520946129"/>
                    </a:ext>
                  </a:extLst>
                </a:gridCol>
              </a:tblGrid>
              <a:tr h="3886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1: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Blood protein</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2: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Lupus Erythematosus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Concept 8: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Lysosome</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Topic 57: </a:t>
                      </a:r>
                      <a:r>
                        <a:rPr kumimoji="0" lang="en-US" altLang="en-US" sz="1100" b="1" i="1"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Signaling pathway</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9257527"/>
                  </a:ext>
                </a:extLst>
              </a:tr>
              <a:tr h="326898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antibodi   (0.4895)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(0.2565)</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serum  (0.2158)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  (0.2042)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plasma  (0.1544)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(0.1498)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membran  (0.0869)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incub  (0.0718)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(0.0713)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monoclon   (0.0677)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(0.0623)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bind  (0.0596)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concentr  (0.0541)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beta   (0.0513)</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IG  (0.0507)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alpha   (0.0477)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mous   (0.0477)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rabbit  (0.0459)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CD   (0.0434)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glycoprotein (0.0423)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lupu (0.6477)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SLE (0.4645)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system (0.3527)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patient (0.3482)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erythematosu (0.3394)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diseas (0.1749)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antibodi (0.1172)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cell(0.1109)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anti (0.0779)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nephriti (0.0744)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mice (0.0618)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autoantibodi(0.0599)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clinic (0.0579)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autoimmun (0.0557)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DNA (0.0545)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(0.0479)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syndrom (0.0429)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factor (0.0428)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ISI  ( 0.0424)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IG  ( 0.0382)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lysosom  (0.9999)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(0.2326)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(0.1848)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membran  (0.1514)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endosom  (0.1297)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enzym  (0.1019)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degrad  (0.0912)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transport  (0.0778)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acid  (0.0704)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compart  (0.0644)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storag   (0.0597)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target  (0.0582)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pathwai   (0.0540)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accumul  (0.0536)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diseas  (0.0528)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human      (0.0522)</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(0.0474)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cathepsin  (0.0456)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organel    (0.0414)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golgi      (0.0402)</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signal (0.7022)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pathwai (0.4053)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cell (0.2482)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protein (0.1805)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regul (0.1107)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express (0.0970)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kinase (0.0896)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receptor (0.0861)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mediat (0.0842)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gene (0.0788)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factor (0.0737)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transduct (0.0650)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beta (0.0597)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respons (0.0557)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bind (0.0515)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inhibit (0.0502)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transcript(0.0478)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interact (0.0390)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NF  (0.0381)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SRP (0.0380)        </a:t>
                      </a:r>
                      <a:endParaRPr kumimoji="0" lang="en-US" altLang="en-US" sz="1100" b="0" i="0" u="none" strike="noStrike" cap="none" normalizeH="0" baseline="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835437"/>
                  </a:ext>
                </a:extLst>
              </a:tr>
            </a:tbl>
          </a:graphicData>
        </a:graphic>
      </p:graphicFrame>
    </p:spTree>
    <p:extLst>
      <p:ext uri="{BB962C8B-B14F-4D97-AF65-F5344CB8AC3E}">
        <p14:creationId xmlns:p14="http://schemas.microsoft.com/office/powerpoint/2010/main" val="171000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2929816" y="232037"/>
            <a:ext cx="5097006" cy="342588"/>
          </a:xfrm>
        </p:spPr>
        <p:txBody>
          <a:bodyPr/>
          <a:lstStyle/>
          <a:p>
            <a:r>
              <a:rPr lang="en-US" dirty="0"/>
              <a:t>Text Summarization</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2" y="713452"/>
            <a:ext cx="8515056" cy="3416400"/>
          </a:xfrm>
        </p:spPr>
        <p:txBody>
          <a:bodyPr/>
          <a:lstStyle/>
          <a:p>
            <a:pPr marL="114300" indent="0">
              <a:buNone/>
            </a:pPr>
            <a:r>
              <a:rPr lang="en-US" b="1" dirty="0"/>
              <a:t>Extractive text summarization</a:t>
            </a:r>
            <a:r>
              <a:rPr lang="en-US" dirty="0"/>
              <a:t> </a:t>
            </a:r>
          </a:p>
          <a:p>
            <a:r>
              <a:rPr lang="en-US" dirty="0"/>
              <a:t>Extract representative sentences from document(s). Classification task. </a:t>
            </a:r>
          </a:p>
          <a:p>
            <a:pPr marL="114300" indent="0">
              <a:buNone/>
            </a:pPr>
            <a:r>
              <a:rPr lang="en-US" b="1" dirty="0"/>
              <a:t>Abstractive text summarization</a:t>
            </a:r>
            <a:r>
              <a:rPr lang="en-US" dirty="0"/>
              <a:t> </a:t>
            </a:r>
          </a:p>
          <a:p>
            <a:r>
              <a:rPr lang="en-US" dirty="0"/>
              <a:t>Generate summary. May include words not in the original document. compressed paraphrasing of the main contents of the document</a:t>
            </a:r>
          </a:p>
        </p:txBody>
      </p:sp>
      <p:pic>
        <p:nvPicPr>
          <p:cNvPr id="7170" name="Picture 2" descr="Image for post">
            <a:extLst>
              <a:ext uri="{FF2B5EF4-FFF2-40B4-BE49-F238E27FC236}">
                <a16:creationId xmlns:a16="http://schemas.microsoft.com/office/drawing/2014/main" id="{96BBBC9F-86F4-584E-A004-E1F5BCC0D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84" y="2354768"/>
            <a:ext cx="6104778" cy="23867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6CE10C-8C59-A349-B3C4-81059206B07F}"/>
              </a:ext>
            </a:extLst>
          </p:cNvPr>
          <p:cNvSpPr txBox="1"/>
          <p:nvPr/>
        </p:nvSpPr>
        <p:spPr>
          <a:xfrm>
            <a:off x="1637237" y="4542131"/>
            <a:ext cx="5607625" cy="738664"/>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a:p>
            <a:r>
              <a:rPr lang="en-US" dirty="0"/>
              <a:t>Text Summarization with Pretrained Encoders, Liu, </a:t>
            </a:r>
            <a:r>
              <a:rPr lang="en-US" dirty="0" err="1"/>
              <a:t>Lapata</a:t>
            </a:r>
            <a:r>
              <a:rPr lang="en-US" dirty="0"/>
              <a:t>, 2019.</a:t>
            </a:r>
          </a:p>
          <a:p>
            <a:endParaRPr lang="en-US" dirty="0"/>
          </a:p>
        </p:txBody>
      </p:sp>
    </p:spTree>
    <p:extLst>
      <p:ext uri="{BB962C8B-B14F-4D97-AF65-F5344CB8AC3E}">
        <p14:creationId xmlns:p14="http://schemas.microsoft.com/office/powerpoint/2010/main" val="1381518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1024932" y="232037"/>
            <a:ext cx="7001890" cy="342588"/>
          </a:xfrm>
        </p:spPr>
        <p:txBody>
          <a:bodyPr/>
          <a:lstStyle/>
          <a:p>
            <a:r>
              <a:rPr lang="en-US" dirty="0"/>
              <a:t>Text Summarization - </a:t>
            </a:r>
            <a:r>
              <a:rPr lang="en-US" dirty="0" err="1"/>
              <a:t>BertSUM</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1" y="773742"/>
            <a:ext cx="8515056" cy="3416400"/>
          </a:xfrm>
        </p:spPr>
        <p:txBody>
          <a:bodyPr/>
          <a:lstStyle/>
          <a:p>
            <a:pPr marL="114300" indent="0">
              <a:buNone/>
            </a:pPr>
            <a:r>
              <a:rPr lang="en-US" dirty="0"/>
              <a:t>Selects the most important sentences from a document(s).</a:t>
            </a:r>
          </a:p>
          <a:p>
            <a:pPr marL="571500" lvl="1" indent="0">
              <a:buNone/>
            </a:pPr>
            <a:r>
              <a:rPr lang="en-US" dirty="0"/>
              <a:t>Insert  </a:t>
            </a:r>
            <a:r>
              <a:rPr lang="en-US" b="1" dirty="0"/>
              <a:t>[CLS]</a:t>
            </a:r>
            <a:r>
              <a:rPr lang="en-US" dirty="0"/>
              <a:t> tokens at the start of each sentence.</a:t>
            </a:r>
          </a:p>
          <a:p>
            <a:pPr marL="571500" lvl="1" indent="0">
              <a:buNone/>
            </a:pPr>
            <a:r>
              <a:rPr lang="en-US" dirty="0"/>
              <a:t>Each </a:t>
            </a:r>
            <a:r>
              <a:rPr lang="en-US" b="1" dirty="0"/>
              <a:t>[CLS]</a:t>
            </a:r>
            <a:r>
              <a:rPr lang="en-US" dirty="0"/>
              <a:t> symbol collects features for the sentence preceding it. </a:t>
            </a:r>
          </a:p>
          <a:p>
            <a:pPr marL="571500" lvl="1" indent="0">
              <a:buNone/>
            </a:pPr>
            <a:r>
              <a:rPr lang="en-US" dirty="0"/>
              <a:t>Use interval segment embedding (E</a:t>
            </a:r>
            <a:r>
              <a:rPr lang="en-US" baseline="-25000" dirty="0"/>
              <a:t>A</a:t>
            </a:r>
            <a:r>
              <a:rPr lang="en-US" dirty="0"/>
              <a:t>, E</a:t>
            </a:r>
            <a:r>
              <a:rPr lang="en-US" baseline="-25000" dirty="0"/>
              <a:t>B</a:t>
            </a:r>
            <a:r>
              <a:rPr lang="en-US" dirty="0"/>
              <a:t>) to distinguish multiple sentences.</a:t>
            </a:r>
          </a:p>
        </p:txBody>
      </p:sp>
      <p:sp>
        <p:nvSpPr>
          <p:cNvPr id="4" name="TextBox 3">
            <a:extLst>
              <a:ext uri="{FF2B5EF4-FFF2-40B4-BE49-F238E27FC236}">
                <a16:creationId xmlns:a16="http://schemas.microsoft.com/office/drawing/2014/main" id="{4B6CE10C-8C59-A349-B3C4-81059206B07F}"/>
              </a:ext>
            </a:extLst>
          </p:cNvPr>
          <p:cNvSpPr txBox="1"/>
          <p:nvPr/>
        </p:nvSpPr>
        <p:spPr>
          <a:xfrm>
            <a:off x="1637237" y="4757574"/>
            <a:ext cx="5607625" cy="307777"/>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p:txBody>
      </p:sp>
      <p:pic>
        <p:nvPicPr>
          <p:cNvPr id="9218" name="Picture 2" descr="Image for post">
            <a:extLst>
              <a:ext uri="{FF2B5EF4-FFF2-40B4-BE49-F238E27FC236}">
                <a16:creationId xmlns:a16="http://schemas.microsoft.com/office/drawing/2014/main" id="{B6D6A54F-C176-AD4D-B6D4-ABD433712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93" y="2039774"/>
            <a:ext cx="80645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78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1F3-7D16-0C4B-9223-6903BB70D05F}"/>
              </a:ext>
            </a:extLst>
          </p:cNvPr>
          <p:cNvSpPr>
            <a:spLocks noGrp="1"/>
          </p:cNvSpPr>
          <p:nvPr>
            <p:ph type="title"/>
          </p:nvPr>
        </p:nvSpPr>
        <p:spPr>
          <a:xfrm>
            <a:off x="1024932" y="232037"/>
            <a:ext cx="7001890" cy="342588"/>
          </a:xfrm>
        </p:spPr>
        <p:txBody>
          <a:bodyPr/>
          <a:lstStyle/>
          <a:p>
            <a:r>
              <a:rPr lang="en-US" dirty="0"/>
              <a:t>Text Summarization - </a:t>
            </a:r>
            <a:r>
              <a:rPr lang="en-US" dirty="0" err="1"/>
              <a:t>BertSUM</a:t>
            </a:r>
            <a:br>
              <a:rPr lang="en-US" dirty="0"/>
            </a:br>
            <a:endParaRPr lang="en-US" dirty="0"/>
          </a:p>
        </p:txBody>
      </p:sp>
      <p:sp>
        <p:nvSpPr>
          <p:cNvPr id="3" name="Text Placeholder 2">
            <a:extLst>
              <a:ext uri="{FF2B5EF4-FFF2-40B4-BE49-F238E27FC236}">
                <a16:creationId xmlns:a16="http://schemas.microsoft.com/office/drawing/2014/main" id="{4112FD4D-064B-B946-BBF6-74EDF7FEFABF}"/>
              </a:ext>
            </a:extLst>
          </p:cNvPr>
          <p:cNvSpPr>
            <a:spLocks noGrp="1"/>
          </p:cNvSpPr>
          <p:nvPr>
            <p:ph type="body" idx="1"/>
          </p:nvPr>
        </p:nvSpPr>
        <p:spPr>
          <a:xfrm>
            <a:off x="183521" y="863550"/>
            <a:ext cx="8515056" cy="3416400"/>
          </a:xfrm>
        </p:spPr>
        <p:txBody>
          <a:bodyPr/>
          <a:lstStyle/>
          <a:p>
            <a:r>
              <a:rPr lang="en-US" dirty="0"/>
              <a:t>Outputs a list of scores showing how well each sentence represents the documents. [sent1, sent2, sent3, sent4, sent5] has scores [score1, score2, score3, score4, score5]. </a:t>
            </a:r>
          </a:p>
          <a:p>
            <a:r>
              <a:rPr lang="en-US" dirty="0"/>
              <a:t>The output is then feed into Summarization Layers for summarization. </a:t>
            </a:r>
          </a:p>
          <a:p>
            <a:pPr marL="114300" indent="0">
              <a:buNone/>
            </a:pPr>
            <a:br>
              <a:rPr lang="en-US" sz="1600" dirty="0"/>
            </a:br>
            <a:endParaRPr lang="en-US" sz="1600" dirty="0"/>
          </a:p>
        </p:txBody>
      </p:sp>
      <p:sp>
        <p:nvSpPr>
          <p:cNvPr id="4" name="TextBox 3">
            <a:extLst>
              <a:ext uri="{FF2B5EF4-FFF2-40B4-BE49-F238E27FC236}">
                <a16:creationId xmlns:a16="http://schemas.microsoft.com/office/drawing/2014/main" id="{4B6CE10C-8C59-A349-B3C4-81059206B07F}"/>
              </a:ext>
            </a:extLst>
          </p:cNvPr>
          <p:cNvSpPr txBox="1"/>
          <p:nvPr/>
        </p:nvSpPr>
        <p:spPr>
          <a:xfrm>
            <a:off x="1637237" y="4757574"/>
            <a:ext cx="5607625" cy="307777"/>
          </a:xfrm>
          <a:prstGeom prst="rect">
            <a:avLst/>
          </a:prstGeom>
          <a:noFill/>
        </p:spPr>
        <p:txBody>
          <a:bodyPr wrap="none" rtlCol="0">
            <a:spAutoFit/>
          </a:bodyPr>
          <a:lstStyle/>
          <a:p>
            <a:r>
              <a:rPr lang="en-US" dirty="0"/>
              <a:t>Fine-tune BERT for Extractive Summarization, “</a:t>
            </a:r>
            <a:r>
              <a:rPr lang="en-US" dirty="0" err="1"/>
              <a:t>BertSum</a:t>
            </a:r>
            <a:r>
              <a:rPr lang="en-US" dirty="0"/>
              <a:t>”, Liu, 2019.</a:t>
            </a:r>
          </a:p>
        </p:txBody>
      </p:sp>
      <p:pic>
        <p:nvPicPr>
          <p:cNvPr id="11266" name="Picture 2" descr="Image for post">
            <a:extLst>
              <a:ext uri="{FF2B5EF4-FFF2-40B4-BE49-F238E27FC236}">
                <a16:creationId xmlns:a16="http://schemas.microsoft.com/office/drawing/2014/main" id="{A7420E9E-507A-D246-BAD5-119FC4FBD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201" y="2341266"/>
            <a:ext cx="4422707" cy="241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42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221265" y="411926"/>
            <a:ext cx="8520600" cy="3416400"/>
          </a:xfrm>
        </p:spPr>
        <p:txBody>
          <a:bodyPr/>
          <a:lstStyle/>
          <a:p>
            <a:pPr marL="114300" indent="0">
              <a:buNone/>
            </a:pPr>
            <a:r>
              <a:rPr lang="en-US" sz="900" dirty="0" err="1"/>
              <a:t>text_body</a:t>
            </a:r>
            <a:r>
              <a:rPr lang="en-US" sz="900" dirty="0"/>
              <a:t> = '''</a:t>
            </a:r>
          </a:p>
          <a:p>
            <a:pPr marL="114300" indent="0">
              <a:buNone/>
            </a:pPr>
            <a:r>
              <a:rPr lang="en-US" sz="900" dirty="0"/>
              <a:t>The Chrysler Building, the famous art deco New York skyscraper, will be sold for a small fraction of its previous sales price.</a:t>
            </a:r>
          </a:p>
          <a:p>
            <a:pPr marL="114300" indent="0">
              <a:buNone/>
            </a:pPr>
            <a:r>
              <a:rPr lang="en-US" sz="900" dirty="0"/>
              <a:t>The deal, first reported by The Real Deal, was for $150 million, according to a source familiar with the deal.</a:t>
            </a:r>
          </a:p>
          <a:p>
            <a:pPr marL="114300" indent="0">
              <a:buNone/>
            </a:pPr>
            <a:r>
              <a:rPr lang="en-US" sz="900" dirty="0"/>
              <a:t>Mubadala, an Abu Dhabi investment fund, purchased 90% of the building for $800 million in 2008.</a:t>
            </a:r>
          </a:p>
          <a:p>
            <a:pPr marL="114300" indent="0">
              <a:buNone/>
            </a:pPr>
            <a:r>
              <a:rPr lang="en-US" sz="900" dirty="0"/>
              <a:t>Real estate firm Tishman Speyer had owned the other 10%.</a:t>
            </a:r>
          </a:p>
          <a:p>
            <a:pPr marL="114300" indent="0">
              <a:buNone/>
            </a:pPr>
            <a:r>
              <a:rPr lang="en-US" sz="900" dirty="0"/>
              <a:t>The buyer is RFR Holding, a New York real estate company.</a:t>
            </a:r>
          </a:p>
          <a:p>
            <a:pPr marL="114300" indent="0">
              <a:buNone/>
            </a:pPr>
            <a:r>
              <a:rPr lang="en-US" sz="900" dirty="0"/>
              <a:t>Officials with Tishman and RFR did not immediately respond to a request for comments.</a:t>
            </a:r>
          </a:p>
          <a:p>
            <a:pPr marL="114300" indent="0">
              <a:buNone/>
            </a:pPr>
            <a:r>
              <a:rPr lang="en-US" sz="900" dirty="0"/>
              <a:t>It's unclear when the deal will close.</a:t>
            </a:r>
          </a:p>
          <a:p>
            <a:pPr marL="114300" indent="0">
              <a:buNone/>
            </a:pPr>
            <a:r>
              <a:rPr lang="en-US" sz="900" dirty="0"/>
              <a:t>The building sold fairly quickly after being publicly placed on the market only two months ago.</a:t>
            </a:r>
          </a:p>
          <a:p>
            <a:pPr marL="114300" indent="0">
              <a:buNone/>
            </a:pPr>
            <a:r>
              <a:rPr lang="en-US" sz="900" dirty="0"/>
              <a:t>The sale was handled by CBRE Group.</a:t>
            </a:r>
          </a:p>
          <a:p>
            <a:pPr marL="114300" indent="0">
              <a:buNone/>
            </a:pPr>
            <a:r>
              <a:rPr lang="en-US" sz="900" dirty="0"/>
              <a:t>The incentive to sell the building at such a huge loss was due to the soaring rent the owners pay to Cooper Union, a New York college, for the land under the building.</a:t>
            </a:r>
          </a:p>
          <a:p>
            <a:pPr marL="114300" indent="0">
              <a:buNone/>
            </a:pPr>
            <a:r>
              <a:rPr lang="en-US" sz="900" dirty="0"/>
              <a:t>The rent is rising from $7.75 million last year to $32.5 million this year to $41 million in 2028.</a:t>
            </a:r>
          </a:p>
          <a:p>
            <a:pPr marL="114300" indent="0">
              <a:buNone/>
            </a:pPr>
            <a:r>
              <a:rPr lang="en-US" sz="900" dirty="0"/>
              <a:t>Meantime, rents in the building itself are not rising nearly that fast.</a:t>
            </a:r>
          </a:p>
          <a:p>
            <a:pPr marL="114300" indent="0">
              <a:buNone/>
            </a:pPr>
            <a:r>
              <a:rPr lang="en-US" sz="900" dirty="0"/>
              <a:t>While the building is an iconic landmark in the New York skyline, it is competing against newer office towers with large floor-to-ceiling windows and all the modern amenities.</a:t>
            </a:r>
          </a:p>
          <a:p>
            <a:pPr marL="114300" indent="0">
              <a:buNone/>
            </a:pPr>
            <a:r>
              <a:rPr lang="en-US" sz="900" dirty="0"/>
              <a:t>Still the building is among the best known in the city, even to people who have never been to New York.</a:t>
            </a:r>
          </a:p>
          <a:p>
            <a:pPr marL="114300" indent="0">
              <a:buNone/>
            </a:pPr>
            <a:r>
              <a:rPr lang="en-US" sz="900" dirty="0"/>
              <a:t>It is famous for its triangle-shaped, vaulted windows worked into the stylized crown, along with its distinctive eagle gargoyles near the top.</a:t>
            </a:r>
          </a:p>
          <a:p>
            <a:pPr marL="114300" indent="0">
              <a:buNone/>
            </a:pPr>
            <a:r>
              <a:rPr lang="en-US" sz="900" dirty="0"/>
              <a:t>It has been featured prominently in many films, including Men in Black 3, Spider-Man, Armageddon, Two Weeks Notice and Independence Day.</a:t>
            </a:r>
          </a:p>
          <a:p>
            <a:pPr marL="114300" indent="0">
              <a:buNone/>
            </a:pPr>
            <a:r>
              <a:rPr lang="en-US" sz="900" dirty="0"/>
              <a:t>The previous sale took place just before the 2008 financial meltdown led to a plunge in real estate prices.</a:t>
            </a:r>
          </a:p>
          <a:p>
            <a:pPr marL="114300" indent="0">
              <a:buNone/>
            </a:pPr>
            <a:r>
              <a:rPr lang="en-US" sz="900" dirty="0"/>
              <a:t>Still there have been a number of high profile skyscrapers purchased for top dollar in recent years, including the Waldorf Astoria hotel, which Chinese firm </a:t>
            </a:r>
            <a:r>
              <a:rPr lang="en-US" sz="900" dirty="0" err="1"/>
              <a:t>Anbang</a:t>
            </a:r>
            <a:r>
              <a:rPr lang="en-US" sz="900" dirty="0"/>
              <a:t> Insurance purchased in 2016 for nearly $2 billion, and the Willis Tower in Chicago, which was formerly known as Sears Tower, once the world's tallest.</a:t>
            </a:r>
          </a:p>
          <a:p>
            <a:pPr marL="114300" indent="0">
              <a:buNone/>
            </a:pPr>
            <a:r>
              <a:rPr lang="en-US" sz="900" dirty="0"/>
              <a:t>Blackstone Group (BX) bought it for $1.3 billion 2015.</a:t>
            </a:r>
          </a:p>
          <a:p>
            <a:pPr marL="114300" indent="0">
              <a:buNone/>
            </a:pPr>
            <a:r>
              <a:rPr lang="en-US" sz="900" dirty="0"/>
              <a:t>The Chrysler Building was the headquarters of the American automaker until 1953, but it was named for and owned by Chrysler chief Walter Chrysler, not the company itself.</a:t>
            </a:r>
          </a:p>
          <a:p>
            <a:pPr marL="114300" indent="0">
              <a:buNone/>
            </a:pPr>
            <a:r>
              <a:rPr lang="en-US" sz="900" dirty="0"/>
              <a:t>Walter Chrysler had set out to build the tallest building in the world, a competition at that time with another Manhattan skyscraper under construction at 40 Wall Street at the south end of Manhattan. He kept secret the plans for the spire that would grace the top of the building, building it inside the structure and out of view of the public until 40 Wall Street was complete.</a:t>
            </a:r>
          </a:p>
          <a:p>
            <a:pPr marL="114300" indent="0">
              <a:buNone/>
            </a:pPr>
            <a:r>
              <a:rPr lang="en-US" sz="900" dirty="0"/>
              <a:t>Once the competitor could rise no higher, the spire of the Chrysler building was raised into view, giving it the title.</a:t>
            </a:r>
          </a:p>
          <a:p>
            <a:pPr marL="114300" indent="0">
              <a:buNone/>
            </a:pPr>
            <a:r>
              <a:rPr lang="en-US" sz="900" dirty="0"/>
              <a:t>'''</a:t>
            </a:r>
          </a:p>
          <a:p>
            <a:pPr marL="114300" indent="0">
              <a:buNone/>
            </a:pPr>
            <a:endParaRPr lang="en-US" sz="900" dirty="0"/>
          </a:p>
        </p:txBody>
      </p:sp>
    </p:spTree>
    <p:extLst>
      <p:ext uri="{BB962C8B-B14F-4D97-AF65-F5344CB8AC3E}">
        <p14:creationId xmlns:p14="http://schemas.microsoft.com/office/powerpoint/2010/main" val="4223263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40725"/>
            <a:ext cx="8520600" cy="2763353"/>
          </a:xfrm>
        </p:spPr>
        <p:txBody>
          <a:bodyPr/>
          <a:lstStyle/>
          <a:p>
            <a:pPr marL="114300" indent="0">
              <a:buNone/>
            </a:pPr>
            <a:r>
              <a:rPr lang="en-US" sz="1600" dirty="0"/>
              <a:t>Response Time: 0.29914021492004395 Summary: The Chrysler Building, the famous art deco New York skyscraper, will be sold for a small fraction of its previous sales price. Mubadala, an Abu Dhabi investment fund, purchased 90% of the building for $800 million in 2008. The buyer is RFR Holding, a New York real estate company. It has been featured prominently in many films, including Men in Black 3, Spider-Man, Armageddon, Two Weeks Notice and Independence Day.</a:t>
            </a:r>
            <a:br>
              <a:rPr lang="en-US" dirty="0"/>
            </a:br>
            <a:endParaRPr lang="en-US" dirty="0"/>
          </a:p>
        </p:txBody>
      </p:sp>
      <p:pic>
        <p:nvPicPr>
          <p:cNvPr id="4" name="Picture 3">
            <a:extLst>
              <a:ext uri="{FF2B5EF4-FFF2-40B4-BE49-F238E27FC236}">
                <a16:creationId xmlns:a16="http://schemas.microsoft.com/office/drawing/2014/main" id="{ABA4F63E-2537-5C43-9E07-ABA37898AE25}"/>
              </a:ext>
            </a:extLst>
          </p:cNvPr>
          <p:cNvPicPr>
            <a:picLocks noChangeAspect="1"/>
          </p:cNvPicPr>
          <p:nvPr/>
        </p:nvPicPr>
        <p:blipFill>
          <a:blip r:embed="rId3"/>
          <a:stretch>
            <a:fillRect/>
          </a:stretch>
        </p:blipFill>
        <p:spPr>
          <a:xfrm>
            <a:off x="3967981" y="185489"/>
            <a:ext cx="3658718" cy="1966561"/>
          </a:xfrm>
          <a:prstGeom prst="rect">
            <a:avLst/>
          </a:prstGeom>
        </p:spPr>
      </p:pic>
    </p:spTree>
    <p:extLst>
      <p:ext uri="{BB962C8B-B14F-4D97-AF65-F5344CB8AC3E}">
        <p14:creationId xmlns:p14="http://schemas.microsoft.com/office/powerpoint/2010/main" val="215829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231313" y="572700"/>
            <a:ext cx="8520600" cy="3416400"/>
          </a:xfrm>
        </p:spPr>
        <p:txBody>
          <a:bodyPr/>
          <a:lstStyle/>
          <a:p>
            <a:pPr marL="114300" indent="0">
              <a:buNone/>
            </a:pPr>
            <a:br>
              <a:rPr lang="en-US" sz="800" dirty="0"/>
            </a:br>
            <a:r>
              <a:rPr lang="en-US" sz="800" dirty="0"/>
              <a:t>text_body2 = '''</a:t>
            </a:r>
          </a:p>
          <a:p>
            <a:pPr marL="114300" indent="0">
              <a:buNone/>
            </a:pPr>
            <a:r>
              <a:rPr lang="en-US" sz="800" dirty="0"/>
              <a:t>COLONOSCOPY Procedure Note Date of Procedure: [12_24_2015] Referring Physician: [PERSON] [PERSON] [PERSON], MD Primary Physician: [PERSON] [PERSON] [PERSON], </a:t>
            </a:r>
          </a:p>
          <a:p>
            <a:pPr marL="114300" indent="0">
              <a:buNone/>
            </a:pPr>
            <a:r>
              <a:rPr lang="en-US" sz="800" dirty="0"/>
              <a:t>MD Attending Physician: [PERSON] [PERSON], MD Fellow: [PERSON] [PERSON], [LOCATION]. Dr. [PERSON] was present and involved in the entire viewing portion of the endoscopy. </a:t>
            </a:r>
          </a:p>
          <a:p>
            <a:pPr marL="114300" indent="0">
              <a:buNone/>
            </a:pPr>
            <a:r>
              <a:rPr lang="en-US" sz="800" dirty="0"/>
              <a:t>Indications: Screening/surveillance for history of colonic polyps Previous COLONOSCOPY: Yes. Date: 5 years at OSH. </a:t>
            </a:r>
          </a:p>
          <a:p>
            <a:pPr marL="114300" indent="0">
              <a:buNone/>
            </a:pPr>
            <a:r>
              <a:rPr lang="en-US" sz="800" dirty="0"/>
              <a:t>Medications: Agents given by the anesthesia service during MAC Procedure Details: The patient was placed in the left lateral position and monitored continuously </a:t>
            </a:r>
          </a:p>
          <a:p>
            <a:pPr marL="114300" indent="0">
              <a:buNone/>
            </a:pPr>
            <a:r>
              <a:rPr lang="en-US" sz="800" dirty="0"/>
              <a:t>with ECG tracing, pulse oximetry monitoring and direct observations. Medications were administered incrementally over the course of the procedure to achieve an </a:t>
            </a:r>
          </a:p>
          <a:p>
            <a:pPr marL="114300" indent="0">
              <a:buNone/>
            </a:pPr>
            <a:r>
              <a:rPr lang="en-US" sz="800" dirty="0"/>
              <a:t>adequate level of conscious sedation. After digital examination of the rectum was performed, the Olympus CF HQ190L was inserted into the rectum and advanced </a:t>
            </a:r>
          </a:p>
          <a:p>
            <a:pPr marL="114300" indent="0">
              <a:buNone/>
            </a:pPr>
            <a:r>
              <a:rPr lang="en-US" sz="800" dirty="0"/>
              <a:t>under direct vision to the cecum, which was identified by the ileocecal valve and appendiceal orifice. The procedure was considered not difficult. Overall </a:t>
            </a:r>
          </a:p>
          <a:p>
            <a:pPr marL="114300" indent="0">
              <a:buNone/>
            </a:pPr>
            <a:r>
              <a:rPr lang="en-US" sz="800" dirty="0"/>
              <a:t>the patient tolerated the procedure well, without undue discomfort, hypotension or desaturation. The patient was adequately recovered in the endoscopy suite </a:t>
            </a:r>
          </a:p>
          <a:p>
            <a:pPr marL="114300" indent="0">
              <a:buNone/>
            </a:pPr>
            <a:r>
              <a:rPr lang="en-US" sz="800" dirty="0"/>
              <a:t>and was discharged to home. During withdrawal examination, the final quality of the prep was [LOCATION] Bowel Prep Scale: Right Colon: Grade 2 </a:t>
            </a:r>
          </a:p>
          <a:p>
            <a:pPr marL="114300" indent="0">
              <a:buNone/>
            </a:pPr>
            <a:r>
              <a:rPr lang="en-US" sz="800" dirty="0"/>
              <a:t>(minor amount of residual staining, small fragments of stool, and/or opaque liquid, but mucosa of colon segment is seen well) Transverse Colon: Grade 2 </a:t>
            </a:r>
          </a:p>
          <a:p>
            <a:pPr marL="114300" indent="0">
              <a:buNone/>
            </a:pPr>
            <a:r>
              <a:rPr lang="en-US" sz="800" dirty="0"/>
              <a:t>(minor amount of residual staining, small fragments of stool, and/or opaque liquid, but mucosa of colon segment is seen well) Left Colon: Grade 2 </a:t>
            </a:r>
          </a:p>
          <a:p>
            <a:pPr marL="114300" indent="0">
              <a:buNone/>
            </a:pPr>
            <a:r>
              <a:rPr lang="en-US" sz="800" dirty="0"/>
              <a:t>(minor amount of residual staining, small fragments of stool, and/or opaque liquid, but mucosa of colon segment is seen well) Additional rinsing and </a:t>
            </a:r>
          </a:p>
          <a:p>
            <a:pPr marL="114300" indent="0">
              <a:buNone/>
            </a:pPr>
            <a:r>
              <a:rPr lang="en-US" sz="800" dirty="0"/>
              <a:t>suctioning were necessary to obtain adequate views. A careful inspection was made as the colonoscope was withdrawn. This did include a retroflexed </a:t>
            </a:r>
          </a:p>
          <a:p>
            <a:pPr marL="114300" indent="0">
              <a:buNone/>
            </a:pPr>
            <a:r>
              <a:rPr lang="en-US" sz="800" dirty="0"/>
              <a:t>evaluation of the rectum. Findings and interventions are described below. Appropriate photo documentation was obtained. Overall [PATIENT] F [PATIENT] </a:t>
            </a:r>
          </a:p>
          <a:p>
            <a:pPr marL="114300" indent="0">
              <a:buNone/>
            </a:pPr>
            <a:r>
              <a:rPr lang="en-US" sz="800" dirty="0"/>
              <a:t>did tolerate the procedure well, without undue discomfort, hypotension, or desaturation. At the completion of the procedure he was transferred from the </a:t>
            </a:r>
          </a:p>
          <a:p>
            <a:pPr marL="114300" indent="0">
              <a:buNone/>
            </a:pPr>
            <a:r>
              <a:rPr lang="en-US" sz="800" dirty="0"/>
              <a:t>endoscopy suite to be recovered in the GI Lab observation area per protocol and was discharged when criteria was met. After adequate recovery from sedation, </a:t>
            </a:r>
          </a:p>
          <a:p>
            <a:pPr marL="114300" indent="0">
              <a:buNone/>
            </a:pPr>
            <a:r>
              <a:rPr lang="en-US" sz="800" dirty="0"/>
              <a:t>he was discharged to home, with appropriate plans for follow up in place. Scope in time: 1131 Cecum reached time: 1143 Scope out time: 1157 </a:t>
            </a:r>
          </a:p>
          <a:p>
            <a:pPr marL="114300" indent="0">
              <a:buNone/>
            </a:pPr>
            <a:r>
              <a:rPr lang="en-US" sz="800" dirty="0"/>
              <a:t>Findings: Anorectal: Normal Cecum: 1 polyp 2 mm in size, sessile, removed by cold biopsy and sent for pathology Ascending Colon: 1 polyp 3 mm in size, </a:t>
            </a:r>
          </a:p>
          <a:p>
            <a:pPr marL="114300" indent="0">
              <a:buNone/>
            </a:pPr>
            <a:r>
              <a:rPr lang="en-US" sz="800" dirty="0"/>
              <a:t>sessile, removed by cold biopsy and sent for pathology Transverse Colon: Normal mucosa Descending Colon: Normal mucosa Sigmoid Colon: </a:t>
            </a:r>
          </a:p>
          <a:p>
            <a:pPr marL="114300" indent="0">
              <a:buNone/>
            </a:pPr>
            <a:r>
              <a:rPr lang="en-US" sz="800" dirty="0"/>
              <a:t>Diverticulosis, mild in degree Rectum: Normal rectal mucosa throughout Interventions: 2 polyps removed by cold biopsy Complications: None </a:t>
            </a:r>
          </a:p>
          <a:p>
            <a:pPr marL="114300" indent="0">
              <a:buNone/>
            </a:pPr>
            <a:r>
              <a:rPr lang="en-US" sz="800" dirty="0"/>
              <a:t>Adverse Events: No Impression: 1. Multiple, 2 colon polyps, removed by cold biopsy and sent for pathology 2. Mild diverticulosis of left side 3. </a:t>
            </a:r>
          </a:p>
          <a:p>
            <a:pPr marL="114300" indent="0">
              <a:buNone/>
            </a:pPr>
            <a:r>
              <a:rPr lang="en-US" sz="800" dirty="0"/>
              <a:t>Otherwise, normal COLONOSCOPY to cecum Recommendations: Repeat COLONOSCOPY in 5 years Next Interval COLONOSCOPY: 5 years Histopathologic Diagnosis: A. Cecal polyp, polypectomy: ? </a:t>
            </a:r>
          </a:p>
          <a:p>
            <a:pPr marL="114300" indent="0">
              <a:buNone/>
            </a:pPr>
            <a:r>
              <a:rPr lang="en-US" sz="800" dirty="0"/>
              <a:t>Tubular adenoma. B. Ascending colon polyp, polypectomy: ? Tubular adenomas. Qualify for GI Quality project: Yes #@Surveillance@# Extent of Examination: #@Complete@# </a:t>
            </a:r>
          </a:p>
          <a:p>
            <a:pPr marL="114300" indent="0">
              <a:buNone/>
            </a:pPr>
            <a:r>
              <a:rPr lang="en-US" sz="800" dirty="0"/>
              <a:t>Pathology: #@Adenomatous change@# </a:t>
            </a:r>
            <a:r>
              <a:rPr lang="en-US" sz="800" dirty="0" err="1"/>
              <a:t>Gokulakrishnan</a:t>
            </a:r>
            <a:r>
              <a:rPr lang="en-US" sz="800" dirty="0"/>
              <a:t> Balasubramanian, MD GI Faculty Note I was present for the entire viewing portion of the endoscopy and performed the </a:t>
            </a:r>
          </a:p>
          <a:p>
            <a:pPr marL="114300" indent="0">
              <a:buNone/>
            </a:pPr>
            <a:r>
              <a:rPr lang="en-US" sz="800" dirty="0"/>
              <a:t>entire procedure with Dr. [PERSON]. [PERSON] [PERSON] [PERSON], MD Assistant Professor, Division of Gastroenterology Medical College of Wisconsin</a:t>
            </a:r>
          </a:p>
          <a:p>
            <a:pPr marL="114300" indent="0">
              <a:buNone/>
            </a:pPr>
            <a:r>
              <a:rPr lang="en-US" sz="800" dirty="0"/>
              <a:t>'''</a:t>
            </a:r>
          </a:p>
          <a:p>
            <a:pPr marL="114300" indent="0">
              <a:buNone/>
            </a:pPr>
            <a:endParaRPr lang="en-US" dirty="0"/>
          </a:p>
        </p:txBody>
      </p:sp>
    </p:spTree>
    <p:extLst>
      <p:ext uri="{BB962C8B-B14F-4D97-AF65-F5344CB8AC3E}">
        <p14:creationId xmlns:p14="http://schemas.microsoft.com/office/powerpoint/2010/main" val="993764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0"/>
            <a:ext cx="8520600" cy="572700"/>
          </a:xfrm>
        </p:spPr>
        <p:txBody>
          <a:bodyPr/>
          <a:lstStyle/>
          <a:p>
            <a:r>
              <a:rPr lang="en-US" dirty="0"/>
              <a:t>Text Summarization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70813"/>
            <a:ext cx="8520600" cy="2763353"/>
          </a:xfrm>
        </p:spPr>
        <p:txBody>
          <a:bodyPr/>
          <a:lstStyle/>
          <a:p>
            <a:pPr marL="114300" indent="0">
              <a:buNone/>
            </a:pPr>
            <a:r>
              <a:rPr lang="en-US" sz="1200" dirty="0"/>
              <a:t>Response Time: 0.26926517486572266 Summary: COLONOSCOPY Procedure Note Date of Procedure: [12_24_2015] Referring Physician: [PERSON] [PERSON] [PERSON], MD Primary Physician: [PERSON] [PERSON] [PERSON], MD Attending Physician: [PERSON] [PERSON], MD Fellow: [PERSON] [PERSON], [LOCATION]. Dr. [PERSON] was present and involved in the entire viewing portion of the endoscopy. Medications: Agents given by the anesthesia service during MAC Procedure Details: The patient was placed in the left lateral position and monitored continuously with ECG tracing, pulse oximetry monitoring and direct observations. A careful inspection was made as the colonoscope was withdrawn. Otherwise, normal COLONOSCOPY to cecum Recommendations: Repeat COLONOSCOPY in 5 years Next Interval COLONOSCOPY: 5 years Histopathologic Diagnosis: A. Cecal polyp, polypectomy: ? Qualify for GI Quality project: Yes #@Surveillance@# Extent of Examination: #@Complete@# Pathology: #@Adenomatous change@# </a:t>
            </a:r>
            <a:r>
              <a:rPr lang="en-US" sz="1200" dirty="0" err="1"/>
              <a:t>Gokulakrishnan</a:t>
            </a:r>
            <a:r>
              <a:rPr lang="en-US" sz="1200" dirty="0"/>
              <a:t> Balasubramanian, MD GI Faculty Note I was present for the entire viewing portion of the endoscopy and performed the entire procedure with Dr. [PERSON]. [PERSON] [PERSON] [PERSON], MD Assistant Professor, Division of Gastroenterology Medical College of Wisconsin</a:t>
            </a:r>
            <a:br>
              <a:rPr lang="en-US" sz="1200" dirty="0"/>
            </a:br>
            <a:endParaRPr lang="en-US" sz="1200" dirty="0"/>
          </a:p>
        </p:txBody>
      </p:sp>
      <p:pic>
        <p:nvPicPr>
          <p:cNvPr id="5" name="Picture 4">
            <a:extLst>
              <a:ext uri="{FF2B5EF4-FFF2-40B4-BE49-F238E27FC236}">
                <a16:creationId xmlns:a16="http://schemas.microsoft.com/office/drawing/2014/main" id="{601EC211-5461-B44C-81CB-09B27B897F4B}"/>
              </a:ext>
            </a:extLst>
          </p:cNvPr>
          <p:cNvPicPr>
            <a:picLocks noChangeAspect="1"/>
          </p:cNvPicPr>
          <p:nvPr/>
        </p:nvPicPr>
        <p:blipFill>
          <a:blip r:embed="rId2"/>
          <a:stretch>
            <a:fillRect/>
          </a:stretch>
        </p:blipFill>
        <p:spPr>
          <a:xfrm>
            <a:off x="4572000" y="196278"/>
            <a:ext cx="3480427" cy="2044447"/>
          </a:xfrm>
          <a:prstGeom prst="rect">
            <a:avLst/>
          </a:prstGeom>
        </p:spPr>
      </p:pic>
    </p:spTree>
    <p:extLst>
      <p:ext uri="{BB962C8B-B14F-4D97-AF65-F5344CB8AC3E}">
        <p14:creationId xmlns:p14="http://schemas.microsoft.com/office/powerpoint/2010/main" val="352129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960-767B-0E46-8E93-72C81F812F73}"/>
              </a:ext>
            </a:extLst>
          </p:cNvPr>
          <p:cNvSpPr>
            <a:spLocks noGrp="1"/>
          </p:cNvSpPr>
          <p:nvPr>
            <p:ph type="title"/>
          </p:nvPr>
        </p:nvSpPr>
        <p:spPr>
          <a:xfrm>
            <a:off x="311700" y="109334"/>
            <a:ext cx="8520600" cy="572700"/>
          </a:xfrm>
        </p:spPr>
        <p:txBody>
          <a:bodyPr/>
          <a:lstStyle/>
          <a:p>
            <a:r>
              <a:rPr lang="en-US" dirty="0"/>
              <a:t>Text Summarization – co-reference resolution</a:t>
            </a:r>
          </a:p>
        </p:txBody>
      </p:sp>
      <p:sp>
        <p:nvSpPr>
          <p:cNvPr id="3" name="Text Placeholder 2">
            <a:extLst>
              <a:ext uri="{FF2B5EF4-FFF2-40B4-BE49-F238E27FC236}">
                <a16:creationId xmlns:a16="http://schemas.microsoft.com/office/drawing/2014/main" id="{AAF5E502-FC12-9045-83D8-644F0FA603D1}"/>
              </a:ext>
            </a:extLst>
          </p:cNvPr>
          <p:cNvSpPr>
            <a:spLocks noGrp="1"/>
          </p:cNvSpPr>
          <p:nvPr>
            <p:ph type="body" idx="1"/>
          </p:nvPr>
        </p:nvSpPr>
        <p:spPr>
          <a:xfrm>
            <a:off x="311700" y="2270813"/>
            <a:ext cx="8520600" cy="2763353"/>
          </a:xfrm>
        </p:spPr>
        <p:txBody>
          <a:bodyPr/>
          <a:lstStyle/>
          <a:p>
            <a:pPr marL="114300" indent="0">
              <a:buNone/>
            </a:pPr>
            <a:r>
              <a:rPr lang="en-US" dirty="0"/>
              <a:t>['My sister has a dog.', 'My sister loves a dog.']</a:t>
            </a:r>
            <a:br>
              <a:rPr lang="en-US" sz="1200" dirty="0"/>
            </a:br>
            <a:endParaRPr lang="en-US" sz="1200" dirty="0"/>
          </a:p>
        </p:txBody>
      </p:sp>
      <p:pic>
        <p:nvPicPr>
          <p:cNvPr id="4" name="Picture 3">
            <a:extLst>
              <a:ext uri="{FF2B5EF4-FFF2-40B4-BE49-F238E27FC236}">
                <a16:creationId xmlns:a16="http://schemas.microsoft.com/office/drawing/2014/main" id="{A6BE800E-16E9-AF47-85A1-02B85C6EA6FE}"/>
              </a:ext>
            </a:extLst>
          </p:cNvPr>
          <p:cNvPicPr>
            <a:picLocks noChangeAspect="1"/>
          </p:cNvPicPr>
          <p:nvPr/>
        </p:nvPicPr>
        <p:blipFill>
          <a:blip r:embed="rId2"/>
          <a:stretch>
            <a:fillRect/>
          </a:stretch>
        </p:blipFill>
        <p:spPr>
          <a:xfrm>
            <a:off x="720104" y="924279"/>
            <a:ext cx="7185716" cy="1055245"/>
          </a:xfrm>
          <a:prstGeom prst="rect">
            <a:avLst/>
          </a:prstGeom>
        </p:spPr>
      </p:pic>
    </p:spTree>
    <p:extLst>
      <p:ext uri="{BB962C8B-B14F-4D97-AF65-F5344CB8AC3E}">
        <p14:creationId xmlns:p14="http://schemas.microsoft.com/office/powerpoint/2010/main" val="1182504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RNN Encoder-Decoder</a:t>
            </a:r>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699" y="1046417"/>
            <a:ext cx="8520600" cy="3416400"/>
          </a:xfrm>
        </p:spPr>
        <p:txBody>
          <a:bodyPr/>
          <a:lstStyle/>
          <a:p>
            <a:r>
              <a:rPr lang="en-US" dirty="0"/>
              <a:t>Input words are fed sequentially through the encoder and the output words are generated one at a time, from top to bottom.</a:t>
            </a:r>
          </a:p>
          <a:p>
            <a:r>
              <a:rPr lang="en-US" dirty="0"/>
              <a:t>Final hidden state of the encoder creates an </a:t>
            </a:r>
            <a:r>
              <a:rPr lang="en-US" i="1" dirty="0"/>
              <a:t>information bottleneck</a:t>
            </a:r>
            <a:r>
              <a:rPr lang="en-US" dirty="0"/>
              <a:t>: it has to represent the meaning of the whole input sequence.</a:t>
            </a:r>
          </a:p>
        </p:txBody>
      </p:sp>
      <p:pic>
        <p:nvPicPr>
          <p:cNvPr id="23554" name="Picture 2" descr="enc-dec">
            <a:extLst>
              <a:ext uri="{FF2B5EF4-FFF2-40B4-BE49-F238E27FC236}">
                <a16:creationId xmlns:a16="http://schemas.microsoft.com/office/drawing/2014/main" id="{F3ED2388-C741-A846-999B-3FC2D29A1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959" y="2571750"/>
            <a:ext cx="5471409" cy="217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43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A4EEA73C-B278-CD4A-A2DF-4228074DA77D}"/>
              </a:ext>
            </a:extLst>
          </p:cNvPr>
          <p:cNvSpPr>
            <a:spLocks noGrp="1"/>
          </p:cNvSpPr>
          <p:nvPr>
            <p:ph type="sldNum" sz="quarter" idx="12"/>
          </p:nvPr>
        </p:nvSpPr>
        <p:spPr/>
        <p:txBody>
          <a:bodyPr/>
          <a:lstStyle/>
          <a:p>
            <a:fld id="{4E90359A-4582-ED4C-A6AE-CD2BE012A49D}" type="slidenum">
              <a:rPr lang="en-US" altLang="en-US"/>
              <a:pPr/>
              <a:t>80</a:t>
            </a:fld>
            <a:endParaRPr lang="en-US" altLang="en-US"/>
          </a:p>
        </p:txBody>
      </p:sp>
      <p:sp>
        <p:nvSpPr>
          <p:cNvPr id="263170" name="Rectangle 2">
            <a:extLst>
              <a:ext uri="{FF2B5EF4-FFF2-40B4-BE49-F238E27FC236}">
                <a16:creationId xmlns:a16="http://schemas.microsoft.com/office/drawing/2014/main" id="{4D1E506C-3E8A-3641-993B-666E759C4482}"/>
              </a:ext>
            </a:extLst>
          </p:cNvPr>
          <p:cNvSpPr>
            <a:spLocks noGrp="1" noChangeArrowheads="1"/>
          </p:cNvSpPr>
          <p:nvPr>
            <p:ph type="title"/>
          </p:nvPr>
        </p:nvSpPr>
        <p:spPr>
          <a:xfrm>
            <a:off x="457199" y="57150"/>
            <a:ext cx="7972697" cy="857250"/>
          </a:xfrm>
        </p:spPr>
        <p:txBody>
          <a:bodyPr/>
          <a:lstStyle/>
          <a:p>
            <a:r>
              <a:rPr lang="en-US" altLang="en-US" sz="2700" dirty="0">
                <a:solidFill>
                  <a:srgbClr val="7030A0"/>
                </a:solidFill>
              </a:rPr>
              <a:t>Healthcare Knowledge Graph Linking Disease, Symptom, &amp; Health Risk Factors</a:t>
            </a:r>
          </a:p>
        </p:txBody>
      </p:sp>
      <p:sp>
        <p:nvSpPr>
          <p:cNvPr id="263172" name="Rectangle 4">
            <a:extLst>
              <a:ext uri="{FF2B5EF4-FFF2-40B4-BE49-F238E27FC236}">
                <a16:creationId xmlns:a16="http://schemas.microsoft.com/office/drawing/2014/main" id="{7CD65648-B4C8-104C-BE5B-C9CE67BE104D}"/>
              </a:ext>
            </a:extLst>
          </p:cNvPr>
          <p:cNvSpPr>
            <a:spLocks noChangeArrowheads="1"/>
          </p:cNvSpPr>
          <p:nvPr/>
        </p:nvSpPr>
        <p:spPr bwMode="auto">
          <a:xfrm>
            <a:off x="1143001" y="2362640"/>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1050"/>
          </a:p>
        </p:txBody>
      </p:sp>
      <p:pic>
        <p:nvPicPr>
          <p:cNvPr id="6147" name="Picture 3" descr="Figure 2">
            <a:extLst>
              <a:ext uri="{FF2B5EF4-FFF2-40B4-BE49-F238E27FC236}">
                <a16:creationId xmlns:a16="http://schemas.microsoft.com/office/drawing/2014/main" id="{AF4C8CCA-03B2-C64A-8A03-54A7F8288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769" y="1274296"/>
            <a:ext cx="5063185" cy="2992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ACE638-6754-F946-94FA-23B5010554B0}"/>
              </a:ext>
            </a:extLst>
          </p:cNvPr>
          <p:cNvSpPr txBox="1"/>
          <p:nvPr/>
        </p:nvSpPr>
        <p:spPr>
          <a:xfrm>
            <a:off x="457199" y="4517887"/>
            <a:ext cx="7972697" cy="461665"/>
          </a:xfrm>
          <a:prstGeom prst="rect">
            <a:avLst/>
          </a:prstGeom>
          <a:noFill/>
        </p:spPr>
        <p:txBody>
          <a:bodyPr wrap="square" rtlCol="0">
            <a:spAutoFit/>
          </a:bodyPr>
          <a:lstStyle/>
          <a:p>
            <a:r>
              <a:rPr lang="en-US" sz="1200" dirty="0" err="1"/>
              <a:t>Rotmensch</a:t>
            </a:r>
            <a:r>
              <a:rPr lang="en-US" sz="1200" dirty="0"/>
              <a:t>, M., Halpern, Y., </a:t>
            </a:r>
            <a:r>
              <a:rPr lang="en-US" sz="1200" dirty="0" err="1"/>
              <a:t>Tlimat</a:t>
            </a:r>
            <a:r>
              <a:rPr lang="en-US" sz="1200" dirty="0"/>
              <a:t>, A. </a:t>
            </a:r>
            <a:r>
              <a:rPr lang="en-US" sz="1200" i="1" dirty="0"/>
              <a:t>et al.</a:t>
            </a:r>
            <a:r>
              <a:rPr lang="en-US" sz="1200" dirty="0"/>
              <a:t> Learning a Health Knowledge Graph from Electronic Medical Records. </a:t>
            </a:r>
            <a:r>
              <a:rPr lang="en-US" sz="1200" i="1" dirty="0"/>
              <a:t>Sci Rep</a:t>
            </a:r>
            <a:r>
              <a:rPr lang="en-US" sz="1200" dirty="0"/>
              <a:t> </a:t>
            </a:r>
            <a:r>
              <a:rPr lang="en-US" sz="1200" b="1" dirty="0"/>
              <a:t>7, </a:t>
            </a:r>
            <a:r>
              <a:rPr lang="en-US" sz="1200" dirty="0"/>
              <a:t>5994 (2017). https://</a:t>
            </a:r>
            <a:r>
              <a:rPr lang="en-US" sz="1200" dirty="0" err="1"/>
              <a:t>doi.org</a:t>
            </a:r>
            <a:r>
              <a:rPr lang="en-US" sz="1200" dirty="0"/>
              <a:t>/10.1038/s41598-017-05778-z</a:t>
            </a:r>
          </a:p>
        </p:txBody>
      </p:sp>
    </p:spTree>
    <p:extLst>
      <p:ext uri="{BB962C8B-B14F-4D97-AF65-F5344CB8AC3E}">
        <p14:creationId xmlns:p14="http://schemas.microsoft.com/office/powerpoint/2010/main" val="2328872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REPRESENTING TEXT</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64760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418642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3"/>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64635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3DFD2-1ED2-1C4E-BAB2-74BFE59EF70E}"/>
              </a:ext>
            </a:extLst>
          </p:cNvPr>
          <p:cNvPicPr>
            <a:picLocks noChangeAspect="1"/>
          </p:cNvPicPr>
          <p:nvPr/>
        </p:nvPicPr>
        <p:blipFill>
          <a:blip r:embed="rId2"/>
          <a:stretch>
            <a:fillRect/>
          </a:stretch>
        </p:blipFill>
        <p:spPr>
          <a:xfrm>
            <a:off x="1320110" y="551021"/>
            <a:ext cx="6503780" cy="4540112"/>
          </a:xfrm>
          <a:prstGeom prst="rect">
            <a:avLst/>
          </a:prstGeom>
        </p:spPr>
      </p:pic>
    </p:spTree>
    <p:extLst>
      <p:ext uri="{BB962C8B-B14F-4D97-AF65-F5344CB8AC3E}">
        <p14:creationId xmlns:p14="http://schemas.microsoft.com/office/powerpoint/2010/main" val="2908839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D653-EBA0-394D-BEF9-E8B7F80C5862}"/>
              </a:ext>
            </a:extLst>
          </p:cNvPr>
          <p:cNvSpPr>
            <a:spLocks noGrp="1"/>
          </p:cNvSpPr>
          <p:nvPr>
            <p:ph type="title"/>
          </p:nvPr>
        </p:nvSpPr>
        <p:spPr/>
        <p:txBody>
          <a:bodyPr/>
          <a:lstStyle/>
          <a:p>
            <a:r>
              <a:rPr lang="en-US" dirty="0">
                <a:solidFill>
                  <a:srgbClr val="7030A0"/>
                </a:solidFill>
              </a:rPr>
              <a:t>Embeddings: Projects into a word embedding space</a:t>
            </a:r>
            <a:endParaRPr lang="en-US" dirty="0"/>
          </a:p>
        </p:txBody>
      </p:sp>
      <p:sp>
        <p:nvSpPr>
          <p:cNvPr id="3" name="Content Placeholder 2">
            <a:extLst>
              <a:ext uri="{FF2B5EF4-FFF2-40B4-BE49-F238E27FC236}">
                <a16:creationId xmlns:a16="http://schemas.microsoft.com/office/drawing/2014/main" id="{E930E62B-4B10-4A4A-9003-0E11FA752E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E4C3C2-0214-244C-AFB3-6C5CEB183BE5}"/>
              </a:ext>
            </a:extLst>
          </p:cNvPr>
          <p:cNvPicPr>
            <a:picLocks noChangeAspect="1"/>
          </p:cNvPicPr>
          <p:nvPr/>
        </p:nvPicPr>
        <p:blipFill>
          <a:blip r:embed="rId3"/>
          <a:stretch>
            <a:fillRect/>
          </a:stretch>
        </p:blipFill>
        <p:spPr>
          <a:xfrm>
            <a:off x="414338" y="1028700"/>
            <a:ext cx="8315325" cy="3086100"/>
          </a:xfrm>
          <a:prstGeom prst="rect">
            <a:avLst/>
          </a:prstGeom>
        </p:spPr>
      </p:pic>
      <p:sp>
        <p:nvSpPr>
          <p:cNvPr id="5" name="TextBox 4">
            <a:extLst>
              <a:ext uri="{FF2B5EF4-FFF2-40B4-BE49-F238E27FC236}">
                <a16:creationId xmlns:a16="http://schemas.microsoft.com/office/drawing/2014/main" id="{48FFB332-C009-D146-B605-EF351BD8A8B3}"/>
              </a:ext>
            </a:extLst>
          </p:cNvPr>
          <p:cNvSpPr txBox="1"/>
          <p:nvPr/>
        </p:nvSpPr>
        <p:spPr>
          <a:xfrm>
            <a:off x="2581276" y="4632722"/>
            <a:ext cx="3791423" cy="253916"/>
          </a:xfrm>
          <a:prstGeom prst="rect">
            <a:avLst/>
          </a:prstGeom>
          <a:noFill/>
        </p:spPr>
        <p:txBody>
          <a:bodyPr wrap="none" rtlCol="0">
            <a:spAutoFit/>
          </a:bodyPr>
          <a:lstStyle/>
          <a:p>
            <a:r>
              <a:rPr lang="en-US" sz="1050" dirty="0">
                <a:hlinkClick r:id="rId4"/>
              </a:rPr>
              <a:t>https://www.tensorflow.org/tutorials/representation/word2vec</a:t>
            </a:r>
            <a:endParaRPr lang="en-US" sz="1050" dirty="0"/>
          </a:p>
        </p:txBody>
      </p:sp>
    </p:spTree>
    <p:extLst>
      <p:ext uri="{BB962C8B-B14F-4D97-AF65-F5344CB8AC3E}">
        <p14:creationId xmlns:p14="http://schemas.microsoft.com/office/powerpoint/2010/main" val="24148618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DFC74E-FFE7-B94D-AE7F-3A2A40A16124}"/>
              </a:ext>
            </a:extLst>
          </p:cNvPr>
          <p:cNvPicPr>
            <a:picLocks noChangeAspect="1"/>
          </p:cNvPicPr>
          <p:nvPr/>
        </p:nvPicPr>
        <p:blipFill>
          <a:blip r:embed="rId2"/>
          <a:stretch>
            <a:fillRect/>
          </a:stretch>
        </p:blipFill>
        <p:spPr>
          <a:xfrm>
            <a:off x="1535676" y="0"/>
            <a:ext cx="6072649" cy="5143500"/>
          </a:xfrm>
          <a:prstGeom prst="rect">
            <a:avLst/>
          </a:prstGeom>
        </p:spPr>
      </p:pic>
    </p:spTree>
    <p:extLst>
      <p:ext uri="{BB962C8B-B14F-4D97-AF65-F5344CB8AC3E}">
        <p14:creationId xmlns:p14="http://schemas.microsoft.com/office/powerpoint/2010/main" val="3370188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3701237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extLst>
      <p:ext uri="{BB962C8B-B14F-4D97-AF65-F5344CB8AC3E}">
        <p14:creationId xmlns:p14="http://schemas.microsoft.com/office/powerpoint/2010/main" val="790580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STATE OF THE ART</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34997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FDFC-C36D-8740-A347-D1811CBC3EF9}"/>
              </a:ext>
            </a:extLst>
          </p:cNvPr>
          <p:cNvSpPr>
            <a:spLocks noGrp="1"/>
          </p:cNvSpPr>
          <p:nvPr>
            <p:ph type="title"/>
          </p:nvPr>
        </p:nvSpPr>
        <p:spPr/>
        <p:txBody>
          <a:bodyPr/>
          <a:lstStyle/>
          <a:p>
            <a:r>
              <a:rPr lang="en-US" dirty="0"/>
              <a:t>Attention Mechanisms</a:t>
            </a:r>
            <a:br>
              <a:rPr lang="en-US" dirty="0"/>
            </a:br>
            <a:endParaRPr lang="en-US" dirty="0"/>
          </a:p>
        </p:txBody>
      </p:sp>
      <p:sp>
        <p:nvSpPr>
          <p:cNvPr id="3" name="Text Placeholder 2">
            <a:extLst>
              <a:ext uri="{FF2B5EF4-FFF2-40B4-BE49-F238E27FC236}">
                <a16:creationId xmlns:a16="http://schemas.microsoft.com/office/drawing/2014/main" id="{6866302A-E693-1E4D-81C4-50DE8FA69BFB}"/>
              </a:ext>
            </a:extLst>
          </p:cNvPr>
          <p:cNvSpPr>
            <a:spLocks noGrp="1"/>
          </p:cNvSpPr>
          <p:nvPr>
            <p:ph type="body" idx="1"/>
          </p:nvPr>
        </p:nvSpPr>
        <p:spPr>
          <a:xfrm>
            <a:off x="311699" y="1046417"/>
            <a:ext cx="8520600" cy="3416400"/>
          </a:xfrm>
        </p:spPr>
        <p:txBody>
          <a:bodyPr/>
          <a:lstStyle/>
          <a:p>
            <a:r>
              <a:rPr lang="en-US" dirty="0"/>
              <a:t>Instead of producing a single hidden state for the input sequence, the encoder outputs a hidden state at each step that the decoder can access.</a:t>
            </a:r>
          </a:p>
          <a:p>
            <a:r>
              <a:rPr lang="en-US" dirty="0"/>
              <a:t>Allows decoder assign a different weight or “</a:t>
            </a:r>
            <a:r>
              <a:rPr lang="en-US" i="1" dirty="0"/>
              <a:t>attention</a:t>
            </a:r>
            <a:r>
              <a:rPr lang="en-US" dirty="0"/>
              <a:t>” to each of the encoder states at every decoding steep. </a:t>
            </a:r>
          </a:p>
        </p:txBody>
      </p:sp>
      <p:pic>
        <p:nvPicPr>
          <p:cNvPr id="25602" name="Picture 2" descr="enc-dec-attn">
            <a:extLst>
              <a:ext uri="{FF2B5EF4-FFF2-40B4-BE49-F238E27FC236}">
                <a16:creationId xmlns:a16="http://schemas.microsoft.com/office/drawing/2014/main" id="{DF3F7906-1FA5-0647-996C-61F70BF6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2447352"/>
            <a:ext cx="7620000" cy="252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27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229350" y="1068979"/>
            <a:ext cx="1413272" cy="92578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318080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br>
              <a:rPr lang="en-US" b="0" dirty="0"/>
            </a:br>
            <a:br>
              <a:rPr lang="en-US" b="0" dirty="0"/>
            </a:br>
            <a:r>
              <a:rPr lang="en-US" sz="2800" b="0" dirty="0">
                <a:solidFill>
                  <a:srgbClr val="7030A0"/>
                </a:solidFill>
              </a:rPr>
              <a:t>Encoder-Decoder Architecture</a:t>
            </a:r>
            <a:br>
              <a:rPr lang="en-US" sz="2800" b="0" dirty="0">
                <a:solidFill>
                  <a:srgbClr val="7030A0"/>
                </a:solidFill>
              </a:rPr>
            </a:br>
            <a:r>
              <a:rPr lang="en-US" sz="2800" b="0" dirty="0">
                <a:solidFill>
                  <a:srgbClr val="7030A0"/>
                </a:solidFill>
              </a:rPr>
              <a:t>Sequence-to-Sequence Model </a:t>
            </a:r>
            <a:br>
              <a:rPr lang="en-US" sz="2800" b="0" dirty="0">
                <a:solidFill>
                  <a:srgbClr val="7030A0"/>
                </a:solidFill>
              </a:rPr>
            </a:br>
            <a:r>
              <a:rPr lang="en-US" sz="2800" b="0" dirty="0">
                <a:solidFill>
                  <a:srgbClr val="7030A0"/>
                </a:solidFill>
              </a:rPr>
              <a:t>- Neural Machine Translation</a:t>
            </a:r>
            <a:endParaRPr lang="en-US" sz="2800"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537252"/>
            <a:ext cx="8290500" cy="3314276"/>
          </a:xfrm>
        </p:spPr>
        <p:txBody>
          <a:bodyPr/>
          <a:lstStyle/>
          <a:p>
            <a:r>
              <a:rPr lang="en-US" dirty="0"/>
              <a:t>Encoder RNN encodes input sequence into a fixed size vector, and then is passed repeatedly to decoder RNN.</a:t>
            </a:r>
          </a:p>
          <a:p>
            <a:endParaRPr lang="en-US" dirty="0"/>
          </a:p>
        </p:txBody>
      </p:sp>
      <p:pic>
        <p:nvPicPr>
          <p:cNvPr id="5" name="Picture 4">
            <a:extLst>
              <a:ext uri="{FF2B5EF4-FFF2-40B4-BE49-F238E27FC236}">
                <a16:creationId xmlns:a16="http://schemas.microsoft.com/office/drawing/2014/main" id="{5DFDF421-6CEF-2B44-ABE6-E34815B9FFC8}"/>
              </a:ext>
            </a:extLst>
          </p:cNvPr>
          <p:cNvPicPr>
            <a:picLocks noChangeAspect="1"/>
          </p:cNvPicPr>
          <p:nvPr/>
        </p:nvPicPr>
        <p:blipFill>
          <a:blip r:embed="rId2"/>
          <a:stretch>
            <a:fillRect/>
          </a:stretch>
        </p:blipFill>
        <p:spPr>
          <a:xfrm>
            <a:off x="1190842" y="2322013"/>
            <a:ext cx="6197991" cy="2404153"/>
          </a:xfrm>
          <a:prstGeom prst="rect">
            <a:avLst/>
          </a:prstGeom>
        </p:spPr>
      </p:pic>
    </p:spTree>
    <p:extLst>
      <p:ext uri="{BB962C8B-B14F-4D97-AF65-F5344CB8AC3E}">
        <p14:creationId xmlns:p14="http://schemas.microsoft.com/office/powerpoint/2010/main" val="1237961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434285"/>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Neural Machine Translation (encoding)</a:t>
            </a:r>
            <a:endParaRPr dirty="0">
              <a:solidFill>
                <a:srgbClr val="7030A0"/>
              </a:solidFill>
            </a:endParaRPr>
          </a:p>
        </p:txBody>
      </p:sp>
      <p:pic>
        <p:nvPicPr>
          <p:cNvPr id="6" name="Google Shape;316;p36">
            <a:extLst>
              <a:ext uri="{FF2B5EF4-FFF2-40B4-BE49-F238E27FC236}">
                <a16:creationId xmlns:a16="http://schemas.microsoft.com/office/drawing/2014/main" id="{B273BA50-0AF8-EA42-9899-06A1498E51FE}"/>
              </a:ext>
            </a:extLst>
          </p:cNvPr>
          <p:cNvPicPr preferRelativeResize="0"/>
          <p:nvPr/>
        </p:nvPicPr>
        <p:blipFill rotWithShape="1">
          <a:blip r:embed="rId3">
            <a:alphaModFix/>
          </a:blip>
          <a:srcRect/>
          <a:stretch/>
        </p:blipFill>
        <p:spPr>
          <a:xfrm>
            <a:off x="597500" y="1225200"/>
            <a:ext cx="3334364" cy="3432404"/>
          </a:xfrm>
          <a:prstGeom prst="rect">
            <a:avLst/>
          </a:prstGeom>
          <a:noFill/>
          <a:ln>
            <a:noFill/>
          </a:ln>
        </p:spPr>
      </p:pic>
      <p:pic>
        <p:nvPicPr>
          <p:cNvPr id="7" name="Google Shape;317;p36">
            <a:extLst>
              <a:ext uri="{FF2B5EF4-FFF2-40B4-BE49-F238E27FC236}">
                <a16:creationId xmlns:a16="http://schemas.microsoft.com/office/drawing/2014/main" id="{3C45AAAD-B7E7-FD4F-9127-89D0C05588FD}"/>
              </a:ext>
            </a:extLst>
          </p:cNvPr>
          <p:cNvPicPr preferRelativeResize="0"/>
          <p:nvPr/>
        </p:nvPicPr>
        <p:blipFill rotWithShape="1">
          <a:blip r:embed="rId4">
            <a:alphaModFix/>
          </a:blip>
          <a:srcRect/>
          <a:stretch/>
        </p:blipFill>
        <p:spPr>
          <a:xfrm>
            <a:off x="5099501" y="1141062"/>
            <a:ext cx="3414113" cy="3515694"/>
          </a:xfrm>
          <a:prstGeom prst="rect">
            <a:avLst/>
          </a:prstGeom>
          <a:noFill/>
          <a:ln>
            <a:noFill/>
          </a:ln>
        </p:spPr>
      </p:pic>
      <p:sp>
        <p:nvSpPr>
          <p:cNvPr id="8" name="Google Shape;318;p36">
            <a:extLst>
              <a:ext uri="{FF2B5EF4-FFF2-40B4-BE49-F238E27FC236}">
                <a16:creationId xmlns:a16="http://schemas.microsoft.com/office/drawing/2014/main" id="{61171B14-65C2-3447-88CD-C47C666CB790}"/>
              </a:ext>
            </a:extLst>
          </p:cNvPr>
          <p:cNvSpPr txBox="1"/>
          <p:nvPr/>
        </p:nvSpPr>
        <p:spPr>
          <a:xfrm>
            <a:off x="1668463" y="953607"/>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
        <p:nvSpPr>
          <p:cNvPr id="9" name="Google Shape;319;p36">
            <a:extLst>
              <a:ext uri="{FF2B5EF4-FFF2-40B4-BE49-F238E27FC236}">
                <a16:creationId xmlns:a16="http://schemas.microsoft.com/office/drawing/2014/main" id="{9F8D2E54-21EC-B14A-8286-DD516FF14958}"/>
              </a:ext>
            </a:extLst>
          </p:cNvPr>
          <p:cNvSpPr txBox="1"/>
          <p:nvPr/>
        </p:nvSpPr>
        <p:spPr>
          <a:xfrm rot="-5400000">
            <a:off x="-752642" y="2911227"/>
            <a:ext cx="2402586" cy="29769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0" name="Google Shape;320;p36">
            <a:extLst>
              <a:ext uri="{FF2B5EF4-FFF2-40B4-BE49-F238E27FC236}">
                <a16:creationId xmlns:a16="http://schemas.microsoft.com/office/drawing/2014/main" id="{106A677A-6DDD-0D45-9003-B98DA4EE96C0}"/>
              </a:ext>
            </a:extLst>
          </p:cNvPr>
          <p:cNvSpPr txBox="1"/>
          <p:nvPr/>
        </p:nvSpPr>
        <p:spPr>
          <a:xfrm rot="-5400000">
            <a:off x="3667913" y="2904731"/>
            <a:ext cx="2380644" cy="3326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target language (French)</a:t>
            </a:r>
            <a:endParaRPr/>
          </a:p>
        </p:txBody>
      </p:sp>
      <p:sp>
        <p:nvSpPr>
          <p:cNvPr id="11" name="Google Shape;321;p36">
            <a:extLst>
              <a:ext uri="{FF2B5EF4-FFF2-40B4-BE49-F238E27FC236}">
                <a16:creationId xmlns:a16="http://schemas.microsoft.com/office/drawing/2014/main" id="{5C8B4DEC-1040-F54E-9196-DE0B5E09A5EE}"/>
              </a:ext>
            </a:extLst>
          </p:cNvPr>
          <p:cNvSpPr txBox="1"/>
          <p:nvPr/>
        </p:nvSpPr>
        <p:spPr>
          <a:xfrm>
            <a:off x="6133361" y="873562"/>
            <a:ext cx="2262300" cy="3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Trebuchet MS"/>
              <a:buNone/>
            </a:pPr>
            <a:r>
              <a:rPr lang="en-US" sz="1400" b="0" i="0" u="none" strike="noStrike" cap="none">
                <a:solidFill>
                  <a:srgbClr val="000000"/>
                </a:solidFill>
                <a:latin typeface="Trebuchet MS"/>
                <a:ea typeface="Trebuchet MS"/>
                <a:cs typeface="Trebuchet MS"/>
                <a:sym typeface="Trebuchet MS"/>
              </a:rPr>
              <a:t>source language (English)</a:t>
            </a:r>
            <a:endParaRPr/>
          </a:p>
        </p:txBody>
      </p:sp>
    </p:spTree>
    <p:extLst>
      <p:ext uri="{BB962C8B-B14F-4D97-AF65-F5344CB8AC3E}">
        <p14:creationId xmlns:p14="http://schemas.microsoft.com/office/powerpoint/2010/main" val="1551109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30625" y="291972"/>
            <a:ext cx="8313500" cy="873089"/>
          </a:xfrm>
        </p:spPr>
        <p:txBody>
          <a:bodyPr/>
          <a:lstStyle/>
          <a:p>
            <a:r>
              <a:rPr lang="en-US" b="0" dirty="0">
                <a:solidFill>
                  <a:srgbClr val="7030A0"/>
                </a:solidFill>
              </a:rPr>
              <a:t>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311965"/>
            <a:ext cx="8290500" cy="3539563"/>
          </a:xfrm>
        </p:spPr>
        <p:txBody>
          <a:bodyPr/>
          <a:lstStyle/>
          <a:p>
            <a:r>
              <a:rPr lang="en-US" dirty="0"/>
              <a:t>Attention mechanism allows the network to refer back to the  input sequence, instead of forcing it to encode all information into one fixed length vector.</a:t>
            </a:r>
          </a:p>
          <a:p>
            <a:endParaRPr lang="en-US" dirty="0"/>
          </a:p>
        </p:txBody>
      </p:sp>
      <p:pic>
        <p:nvPicPr>
          <p:cNvPr id="5" name="Picture 4">
            <a:extLst>
              <a:ext uri="{FF2B5EF4-FFF2-40B4-BE49-F238E27FC236}">
                <a16:creationId xmlns:a16="http://schemas.microsoft.com/office/drawing/2014/main" id="{67CD9A8B-2DC9-3545-87F2-C2A332B79A0E}"/>
              </a:ext>
            </a:extLst>
          </p:cNvPr>
          <p:cNvPicPr>
            <a:picLocks noChangeAspect="1"/>
          </p:cNvPicPr>
          <p:nvPr/>
        </p:nvPicPr>
        <p:blipFill>
          <a:blip r:embed="rId2"/>
          <a:stretch>
            <a:fillRect/>
          </a:stretch>
        </p:blipFill>
        <p:spPr>
          <a:xfrm>
            <a:off x="1828800" y="2124652"/>
            <a:ext cx="5448300" cy="2852044"/>
          </a:xfrm>
          <a:prstGeom prst="rect">
            <a:avLst/>
          </a:prstGeom>
        </p:spPr>
      </p:pic>
    </p:spTree>
    <p:extLst>
      <p:ext uri="{BB962C8B-B14F-4D97-AF65-F5344CB8AC3E}">
        <p14:creationId xmlns:p14="http://schemas.microsoft.com/office/powerpoint/2010/main" val="463309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415289" y="551020"/>
            <a:ext cx="8313500" cy="873089"/>
          </a:xfrm>
        </p:spPr>
        <p:txBody>
          <a:bodyPr/>
          <a:lstStyle/>
          <a:p>
            <a:r>
              <a:rPr lang="en-US" b="0" dirty="0">
                <a:solidFill>
                  <a:srgbClr val="7030A0"/>
                </a:solidFill>
              </a:rPr>
              <a:t>Self-Attention</a:t>
            </a:r>
            <a:endParaRPr lang="en-US" dirty="0">
              <a:solidFill>
                <a:srgbClr val="7030A0"/>
              </a:solidFill>
            </a:endParaRPr>
          </a:p>
        </p:txBody>
      </p:sp>
      <p:sp>
        <p:nvSpPr>
          <p:cNvPr id="3" name="Text Placeholder 2">
            <a:extLst>
              <a:ext uri="{FF2B5EF4-FFF2-40B4-BE49-F238E27FC236}">
                <a16:creationId xmlns:a16="http://schemas.microsoft.com/office/drawing/2014/main" id="{E4A6D4BF-7990-F146-BFEA-D565D733D01A}"/>
              </a:ext>
            </a:extLst>
          </p:cNvPr>
          <p:cNvSpPr>
            <a:spLocks noGrp="1"/>
          </p:cNvSpPr>
          <p:nvPr>
            <p:ph type="body" idx="1"/>
          </p:nvPr>
        </p:nvSpPr>
        <p:spPr>
          <a:xfrm>
            <a:off x="430625" y="1424109"/>
            <a:ext cx="8290500" cy="3427419"/>
          </a:xfrm>
        </p:spPr>
        <p:txBody>
          <a:bodyPr/>
          <a:lstStyle/>
          <a:p>
            <a:r>
              <a:rPr lang="en-US" dirty="0"/>
              <a:t>"The animal didn't cross the street because it was too tired"</a:t>
            </a:r>
          </a:p>
        </p:txBody>
      </p:sp>
      <p:pic>
        <p:nvPicPr>
          <p:cNvPr id="4" name="Picture 3">
            <a:extLst>
              <a:ext uri="{FF2B5EF4-FFF2-40B4-BE49-F238E27FC236}">
                <a16:creationId xmlns:a16="http://schemas.microsoft.com/office/drawing/2014/main" id="{DF393B77-22A9-5347-8585-35FD2BF5680E}"/>
              </a:ext>
            </a:extLst>
          </p:cNvPr>
          <p:cNvPicPr>
            <a:picLocks noChangeAspect="1"/>
          </p:cNvPicPr>
          <p:nvPr/>
        </p:nvPicPr>
        <p:blipFill>
          <a:blip r:embed="rId2"/>
          <a:stretch>
            <a:fillRect/>
          </a:stretch>
        </p:blipFill>
        <p:spPr>
          <a:xfrm>
            <a:off x="793649" y="1945408"/>
            <a:ext cx="7078142" cy="3095715"/>
          </a:xfrm>
          <a:prstGeom prst="rect">
            <a:avLst/>
          </a:prstGeom>
        </p:spPr>
      </p:pic>
    </p:spTree>
    <p:extLst>
      <p:ext uri="{BB962C8B-B14F-4D97-AF65-F5344CB8AC3E}">
        <p14:creationId xmlns:p14="http://schemas.microsoft.com/office/powerpoint/2010/main" val="2440158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6BC-DA5A-B14D-8708-FEF4C66474C8}"/>
              </a:ext>
            </a:extLst>
          </p:cNvPr>
          <p:cNvSpPr>
            <a:spLocks noGrp="1"/>
          </p:cNvSpPr>
          <p:nvPr>
            <p:ph type="title"/>
          </p:nvPr>
        </p:nvSpPr>
        <p:spPr>
          <a:xfrm>
            <a:off x="216506" y="285977"/>
            <a:ext cx="4355494" cy="873089"/>
          </a:xfrm>
        </p:spPr>
        <p:txBody>
          <a:bodyPr/>
          <a:lstStyle/>
          <a:p>
            <a:r>
              <a:rPr lang="en-US" dirty="0">
                <a:solidFill>
                  <a:srgbClr val="7030A0"/>
                </a:solidFill>
              </a:rPr>
              <a:t>Transformer</a:t>
            </a:r>
          </a:p>
        </p:txBody>
      </p:sp>
      <p:pic>
        <p:nvPicPr>
          <p:cNvPr id="7" name="Picture 6">
            <a:extLst>
              <a:ext uri="{FF2B5EF4-FFF2-40B4-BE49-F238E27FC236}">
                <a16:creationId xmlns:a16="http://schemas.microsoft.com/office/drawing/2014/main" id="{61794321-4140-BE4C-9FAD-2464A8A59736}"/>
              </a:ext>
            </a:extLst>
          </p:cNvPr>
          <p:cNvPicPr>
            <a:picLocks noChangeAspect="1"/>
          </p:cNvPicPr>
          <p:nvPr/>
        </p:nvPicPr>
        <p:blipFill>
          <a:blip r:embed="rId2"/>
          <a:stretch>
            <a:fillRect/>
          </a:stretch>
        </p:blipFill>
        <p:spPr>
          <a:xfrm>
            <a:off x="230784" y="1442880"/>
            <a:ext cx="4787900" cy="3149600"/>
          </a:xfrm>
          <a:prstGeom prst="rect">
            <a:avLst/>
          </a:prstGeom>
        </p:spPr>
      </p:pic>
      <p:pic>
        <p:nvPicPr>
          <p:cNvPr id="8" name="Picture 7">
            <a:extLst>
              <a:ext uri="{FF2B5EF4-FFF2-40B4-BE49-F238E27FC236}">
                <a16:creationId xmlns:a16="http://schemas.microsoft.com/office/drawing/2014/main" id="{2118C0EA-7638-AE4F-BEAB-3D2406316AF6}"/>
              </a:ext>
            </a:extLst>
          </p:cNvPr>
          <p:cNvPicPr>
            <a:picLocks noChangeAspect="1"/>
          </p:cNvPicPr>
          <p:nvPr/>
        </p:nvPicPr>
        <p:blipFill>
          <a:blip r:embed="rId3"/>
          <a:stretch>
            <a:fillRect/>
          </a:stretch>
        </p:blipFill>
        <p:spPr>
          <a:xfrm>
            <a:off x="5287616" y="352333"/>
            <a:ext cx="3499657" cy="4590727"/>
          </a:xfrm>
          <a:prstGeom prst="rect">
            <a:avLst/>
          </a:prstGeom>
        </p:spPr>
      </p:pic>
    </p:spTree>
    <p:extLst>
      <p:ext uri="{BB962C8B-B14F-4D97-AF65-F5344CB8AC3E}">
        <p14:creationId xmlns:p14="http://schemas.microsoft.com/office/powerpoint/2010/main" val="1889950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E48A-7C32-C541-99E7-F6C45E992728}"/>
              </a:ext>
            </a:extLst>
          </p:cNvPr>
          <p:cNvPicPr>
            <a:picLocks noChangeAspect="1"/>
          </p:cNvPicPr>
          <p:nvPr/>
        </p:nvPicPr>
        <p:blipFill>
          <a:blip r:embed="rId2"/>
          <a:stretch>
            <a:fillRect/>
          </a:stretch>
        </p:blipFill>
        <p:spPr>
          <a:xfrm>
            <a:off x="1362213" y="283032"/>
            <a:ext cx="6419574" cy="4577435"/>
          </a:xfrm>
          <a:prstGeom prst="rect">
            <a:avLst/>
          </a:prstGeom>
        </p:spPr>
      </p:pic>
    </p:spTree>
    <p:extLst>
      <p:ext uri="{BB962C8B-B14F-4D97-AF65-F5344CB8AC3E}">
        <p14:creationId xmlns:p14="http://schemas.microsoft.com/office/powerpoint/2010/main" val="2760946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A3E96-B684-B74C-BDC1-25B7185EE481}"/>
              </a:ext>
            </a:extLst>
          </p:cNvPr>
          <p:cNvPicPr>
            <a:picLocks noChangeAspect="1"/>
          </p:cNvPicPr>
          <p:nvPr/>
        </p:nvPicPr>
        <p:blipFill>
          <a:blip r:embed="rId2"/>
          <a:stretch>
            <a:fillRect/>
          </a:stretch>
        </p:blipFill>
        <p:spPr>
          <a:xfrm>
            <a:off x="837363" y="316095"/>
            <a:ext cx="7469274" cy="4511309"/>
          </a:xfrm>
          <a:prstGeom prst="rect">
            <a:avLst/>
          </a:prstGeom>
        </p:spPr>
      </p:pic>
    </p:spTree>
    <p:extLst>
      <p:ext uri="{BB962C8B-B14F-4D97-AF65-F5344CB8AC3E}">
        <p14:creationId xmlns:p14="http://schemas.microsoft.com/office/powerpoint/2010/main" val="14943039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4988-1232-7E44-92E0-A50EB690B8A8}"/>
              </a:ext>
            </a:extLst>
          </p:cNvPr>
          <p:cNvSpPr>
            <a:spLocks noGrp="1"/>
          </p:cNvSpPr>
          <p:nvPr>
            <p:ph type="title"/>
          </p:nvPr>
        </p:nvSpPr>
        <p:spPr/>
        <p:txBody>
          <a:bodyPr/>
          <a:lstStyle/>
          <a:p>
            <a:pPr algn="ctr"/>
            <a:r>
              <a:rPr lang="en-US" dirty="0">
                <a:solidFill>
                  <a:srgbClr val="7030A0"/>
                </a:solidFill>
              </a:rPr>
              <a:t>Links</a:t>
            </a:r>
          </a:p>
        </p:txBody>
      </p:sp>
      <p:sp>
        <p:nvSpPr>
          <p:cNvPr id="3" name="Text Placeholder 2">
            <a:extLst>
              <a:ext uri="{FF2B5EF4-FFF2-40B4-BE49-F238E27FC236}">
                <a16:creationId xmlns:a16="http://schemas.microsoft.com/office/drawing/2014/main" id="{ED30C083-2E99-5140-8B91-C4B82272A375}"/>
              </a:ext>
            </a:extLst>
          </p:cNvPr>
          <p:cNvSpPr>
            <a:spLocks noGrp="1"/>
          </p:cNvSpPr>
          <p:nvPr>
            <p:ph type="body" idx="1"/>
          </p:nvPr>
        </p:nvSpPr>
        <p:spPr/>
        <p:txBody>
          <a:bodyPr/>
          <a:lstStyle/>
          <a:p>
            <a:r>
              <a:rPr lang="en-US" dirty="0"/>
              <a:t>Here is a list of </a:t>
            </a:r>
            <a:r>
              <a:rPr lang="en-US" dirty="0" err="1"/>
              <a:t>Github</a:t>
            </a:r>
            <a:r>
              <a:rPr lang="en-US" dirty="0"/>
              <a:t> repositories of recent courses I’ve developed:</a:t>
            </a:r>
          </a:p>
          <a:p>
            <a:r>
              <a:rPr lang="en-US" u="sng" dirty="0">
                <a:hlinkClick r:id="rId2"/>
              </a:rPr>
              <a:t>https://github.com/jayurbain/DataScienceIntro</a:t>
            </a:r>
            <a:endParaRPr lang="en-US" dirty="0"/>
          </a:p>
          <a:p>
            <a:r>
              <a:rPr lang="en-US" u="sng" dirty="0">
                <a:hlinkClick r:id="rId3"/>
              </a:rPr>
              <a:t>https://github.com/jayurbain/machine-learning</a:t>
            </a:r>
            <a:endParaRPr lang="en-US" dirty="0"/>
          </a:p>
          <a:p>
            <a:r>
              <a:rPr lang="en-US" u="sng" dirty="0">
                <a:hlinkClick r:id="rId4"/>
              </a:rPr>
              <a:t>https://github.com/jayurbain/artificial-intelligence</a:t>
            </a:r>
            <a:endParaRPr lang="en-US" u="sng" dirty="0"/>
          </a:p>
          <a:p>
            <a:pPr marL="114300" indent="0">
              <a:buNone/>
            </a:pPr>
            <a:endParaRPr lang="en-US" u="sng" dirty="0"/>
          </a:p>
          <a:p>
            <a:pPr marL="114300" indent="0">
              <a:buNone/>
            </a:pPr>
            <a:r>
              <a:rPr lang="en-US" dirty="0"/>
              <a:t>Data Driven Wisconsin Workshop:</a:t>
            </a:r>
            <a:endParaRPr lang="en-US" u="sng" dirty="0"/>
          </a:p>
          <a:p>
            <a:pPr marL="114300" indent="0">
              <a:buNone/>
            </a:pPr>
            <a:r>
              <a:rPr lang="en-US" u="sng" dirty="0">
                <a:hlinkClick r:id="rId5"/>
              </a:rPr>
              <a:t>https://github.com/jayurbain/DeepNLPIntro2019</a:t>
            </a:r>
            <a:r>
              <a:rPr lang="en-US" dirty="0"/>
              <a:t> </a:t>
            </a:r>
          </a:p>
          <a:p>
            <a:pPr marL="114300" indent="0">
              <a:buNone/>
            </a:pPr>
            <a:r>
              <a:rPr lang="en-US" u="sng" dirty="0">
                <a:hlinkClick r:id="rId6"/>
              </a:rPr>
              <a:t>https://www.datadrivenwi.org/</a:t>
            </a:r>
            <a:r>
              <a:rPr lang="en-US" dirty="0"/>
              <a:t> . </a:t>
            </a:r>
          </a:p>
          <a:p>
            <a:endParaRPr lang="en-US" dirty="0"/>
          </a:p>
        </p:txBody>
      </p:sp>
    </p:spTree>
    <p:extLst>
      <p:ext uri="{BB962C8B-B14F-4D97-AF65-F5344CB8AC3E}">
        <p14:creationId xmlns:p14="http://schemas.microsoft.com/office/powerpoint/2010/main" val="27612616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311699" y="214629"/>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LEVELS OF NLP</a:t>
            </a:r>
            <a:br>
              <a:rPr lang="en-US" sz="3600" b="1" i="0" u="none" strike="noStrike" cap="none" dirty="0">
                <a:solidFill>
                  <a:srgbClr val="7030A0"/>
                </a:solidFill>
                <a:latin typeface="Trebuchet MS"/>
                <a:ea typeface="Trebuchet MS"/>
                <a:cs typeface="Trebuchet MS"/>
                <a:sym typeface="Trebuchet MS"/>
              </a:rPr>
            </a:br>
            <a:r>
              <a:rPr lang="en-US" sz="2400" b="1" i="0" u="none" strike="noStrike" cap="none" dirty="0">
                <a:solidFill>
                  <a:srgbClr val="7030A0"/>
                </a:solidFill>
                <a:latin typeface="Trebuchet MS"/>
                <a:ea typeface="Trebuchet MS"/>
                <a:cs typeface="Trebuchet MS"/>
                <a:sym typeface="Trebuchet MS"/>
              </a:rPr>
              <a:t>Add structure to unstructured text</a:t>
            </a:r>
            <a:endParaRPr sz="2400" b="0" i="0" u="none" strike="noStrike" cap="none" dirty="0">
              <a:solidFill>
                <a:srgbClr val="7030A0"/>
              </a:solidFill>
              <a:sym typeface="Arial"/>
            </a:endParaRPr>
          </a:p>
        </p:txBody>
      </p:sp>
      <p:pic>
        <p:nvPicPr>
          <p:cNvPr id="2" name="Picture 1">
            <a:extLst>
              <a:ext uri="{FF2B5EF4-FFF2-40B4-BE49-F238E27FC236}">
                <a16:creationId xmlns:a16="http://schemas.microsoft.com/office/drawing/2014/main" id="{95209B73-83A9-9A45-970D-65FF188BA80E}"/>
              </a:ext>
            </a:extLst>
          </p:cNvPr>
          <p:cNvPicPr>
            <a:picLocks noChangeAspect="1"/>
          </p:cNvPicPr>
          <p:nvPr/>
        </p:nvPicPr>
        <p:blipFill>
          <a:blip r:embed="rId3"/>
          <a:stretch>
            <a:fillRect/>
          </a:stretch>
        </p:blipFill>
        <p:spPr>
          <a:xfrm>
            <a:off x="2843785" y="1322258"/>
            <a:ext cx="5988514" cy="3432622"/>
          </a:xfrm>
          <a:prstGeom prst="rect">
            <a:avLst/>
          </a:prstGeom>
        </p:spPr>
      </p:pic>
      <p:sp>
        <p:nvSpPr>
          <p:cNvPr id="3" name="Rectangle 2">
            <a:extLst>
              <a:ext uri="{FF2B5EF4-FFF2-40B4-BE49-F238E27FC236}">
                <a16:creationId xmlns:a16="http://schemas.microsoft.com/office/drawing/2014/main" id="{422632C8-2199-2549-BABC-00C040350292}"/>
              </a:ext>
            </a:extLst>
          </p:cNvPr>
          <p:cNvSpPr/>
          <p:nvPr/>
        </p:nvSpPr>
        <p:spPr>
          <a:xfrm>
            <a:off x="28238" y="2610612"/>
            <a:ext cx="3912826" cy="1795363"/>
          </a:xfrm>
          <a:prstGeom prst="rect">
            <a:avLst/>
          </a:prstGeom>
          <a:ln>
            <a:solidFill>
              <a:srgbClr val="7030A0"/>
            </a:solidFill>
          </a:ln>
        </p:spPr>
        <p:txBody>
          <a:bodyPr wrap="square">
            <a:spAutoFit/>
          </a:bodyPr>
          <a:lstStyle/>
          <a:p>
            <a:pPr marL="76200" lvl="0">
              <a:spcBef>
                <a:spcPts val="800"/>
              </a:spcBef>
              <a:buClr>
                <a:schemeClr val="dk2"/>
              </a:buClr>
              <a:buSzPts val="2400"/>
            </a:pPr>
            <a:r>
              <a:rPr lang="en-US" dirty="0">
                <a:solidFill>
                  <a:srgbClr val="7030A0"/>
                </a:solidFill>
                <a:latin typeface="Trebuchet MS"/>
                <a:ea typeface="Trebuchet MS"/>
                <a:cs typeface="Trebuchet MS"/>
                <a:sym typeface="Trebuchet MS"/>
              </a:rPr>
              <a:t>Phonology</a:t>
            </a:r>
            <a:r>
              <a:rPr lang="en-US" dirty="0">
                <a:solidFill>
                  <a:schemeClr val="dk1"/>
                </a:solidFill>
                <a:latin typeface="Trebuchet MS"/>
                <a:ea typeface="Trebuchet MS"/>
                <a:cs typeface="Trebuchet MS"/>
                <a:sym typeface="Trebuchet MS"/>
              </a:rPr>
              <a:t> - how do we pronounce words</a:t>
            </a:r>
            <a:endParaRPr lang="en-US" sz="1100" dirty="0">
              <a:solidFill>
                <a:schemeClr val="dk2"/>
              </a:solidFill>
            </a:endParaRPr>
          </a:p>
          <a:p>
            <a:pPr marL="76200" lvl="0">
              <a:spcBef>
                <a:spcPts val="800"/>
              </a:spcBef>
              <a:buClr>
                <a:schemeClr val="dk2"/>
              </a:buClr>
              <a:buSzPts val="2400"/>
            </a:pPr>
            <a:r>
              <a:rPr lang="en-US" dirty="0">
                <a:solidFill>
                  <a:srgbClr val="7030A0"/>
                </a:solidFill>
                <a:latin typeface="Trebuchet MS"/>
                <a:ea typeface="Trebuchet MS"/>
                <a:cs typeface="Trebuchet MS"/>
                <a:sym typeface="Trebuchet MS"/>
              </a:rPr>
              <a:t>Morphology</a:t>
            </a:r>
            <a:r>
              <a:rPr lang="en-US" dirty="0">
                <a:solidFill>
                  <a:schemeClr val="dk1"/>
                </a:solidFill>
                <a:latin typeface="Trebuchet MS"/>
                <a:ea typeface="Trebuchet MS"/>
                <a:cs typeface="Trebuchet MS"/>
                <a:sym typeface="Trebuchet MS"/>
              </a:rPr>
              <a:t> – how words are formed, and how they relate  to other words</a:t>
            </a:r>
          </a:p>
          <a:p>
            <a:pPr marL="76200" lvl="0">
              <a:spcBef>
                <a:spcPts val="800"/>
              </a:spcBef>
              <a:buClr>
                <a:schemeClr val="dk2"/>
              </a:buClr>
              <a:buSzPts val="2400"/>
            </a:pPr>
            <a:r>
              <a:rPr lang="en-US" dirty="0">
                <a:solidFill>
                  <a:srgbClr val="7030A0"/>
                </a:solidFill>
                <a:latin typeface="Trebuchet MS"/>
                <a:ea typeface="Trebuchet MS"/>
                <a:cs typeface="Trebuchet MS"/>
                <a:sym typeface="Trebuchet MS"/>
              </a:rPr>
              <a:t>Syntax</a:t>
            </a:r>
            <a:r>
              <a:rPr lang="en-US" dirty="0">
                <a:solidFill>
                  <a:schemeClr val="dk1"/>
                </a:solidFill>
                <a:latin typeface="Trebuchet MS"/>
                <a:ea typeface="Trebuchet MS"/>
                <a:cs typeface="Trebuchet MS"/>
                <a:sym typeface="Trebuchet MS"/>
              </a:rPr>
              <a:t> - how sentences are structured</a:t>
            </a:r>
            <a:endParaRPr lang="en-US" sz="1100" dirty="0">
              <a:solidFill>
                <a:schemeClr val="dk2"/>
              </a:solidFill>
            </a:endParaRPr>
          </a:p>
          <a:p>
            <a:pPr marL="76200" lvl="0">
              <a:spcBef>
                <a:spcPts val="800"/>
              </a:spcBef>
              <a:buClr>
                <a:schemeClr val="dk2"/>
              </a:buClr>
              <a:buSzPts val="2400"/>
            </a:pPr>
            <a:r>
              <a:rPr lang="en-US" dirty="0">
                <a:solidFill>
                  <a:srgbClr val="7030A0"/>
                </a:solidFill>
                <a:latin typeface="Trebuchet MS"/>
                <a:ea typeface="Trebuchet MS"/>
                <a:cs typeface="Trebuchet MS"/>
                <a:sym typeface="Trebuchet MS"/>
              </a:rPr>
              <a:t>Semantics</a:t>
            </a:r>
            <a:r>
              <a:rPr lang="en-US" dirty="0">
                <a:solidFill>
                  <a:schemeClr val="dk1"/>
                </a:solidFill>
                <a:latin typeface="Trebuchet MS"/>
                <a:ea typeface="Trebuchet MS"/>
                <a:cs typeface="Trebuchet MS"/>
                <a:sym typeface="Trebuchet MS"/>
              </a:rPr>
              <a:t> - what does all of this means</a:t>
            </a:r>
          </a:p>
          <a:p>
            <a:pPr marL="76200">
              <a:spcBef>
                <a:spcPts val="800"/>
              </a:spcBef>
              <a:buClr>
                <a:schemeClr val="dk2"/>
              </a:buClr>
              <a:buSzPts val="2400"/>
            </a:pPr>
            <a:r>
              <a:rPr lang="en-US" dirty="0">
                <a:solidFill>
                  <a:srgbClr val="7030A0"/>
                </a:solidFill>
                <a:latin typeface="Trebuchet MS"/>
                <a:sym typeface="Trebuchet MS"/>
              </a:rPr>
              <a:t>Discourse – </a:t>
            </a:r>
            <a:r>
              <a:rPr lang="en-US" dirty="0">
                <a:solidFill>
                  <a:schemeClr val="tx1"/>
                </a:solidFill>
                <a:latin typeface="Trebuchet MS"/>
                <a:sym typeface="Trebuchet MS"/>
              </a:rPr>
              <a:t>conversation, dialog, writing</a:t>
            </a:r>
          </a:p>
        </p:txBody>
      </p:sp>
    </p:spTree>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43452</TotalTime>
  <Words>12582</Words>
  <Application>Microsoft Macintosh PowerPoint</Application>
  <PresentationFormat>On-screen Show (16:9)</PresentationFormat>
  <Paragraphs>1019</Paragraphs>
  <Slides>154</Slides>
  <Notes>90</Notes>
  <HiddenSlides>66</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154</vt:i4>
      </vt:variant>
    </vt:vector>
  </HeadingPairs>
  <TitlesOfParts>
    <vt:vector size="163" baseType="lpstr">
      <vt:lpstr>Arial</vt:lpstr>
      <vt:lpstr>Calibri</vt:lpstr>
      <vt:lpstr>Noto Sans Symbols</vt:lpstr>
      <vt:lpstr>Quattrocento Sans</vt:lpstr>
      <vt:lpstr>Times New Roman</vt:lpstr>
      <vt:lpstr>Trebuchet MS</vt:lpstr>
      <vt:lpstr>Title &amp; Bullet</vt:lpstr>
      <vt:lpstr>Simple Light</vt:lpstr>
      <vt:lpstr>Equation</vt:lpstr>
      <vt:lpstr>NLP and Transformers: L3: Transformers and Self-Attention</vt:lpstr>
      <vt:lpstr>Revolution in NLP - Attention Is All You Need</vt:lpstr>
      <vt:lpstr>Revolution in NLP - Attention Is All You Need</vt:lpstr>
      <vt:lpstr>Transformers</vt:lpstr>
      <vt:lpstr>Hello Transformers</vt:lpstr>
      <vt:lpstr>Code generation with GPT</vt:lpstr>
      <vt:lpstr>Recurrent Neural Network (RNN)</vt:lpstr>
      <vt:lpstr>RNN Encoder-Decoder</vt:lpstr>
      <vt:lpstr>Attention Mechanisms </vt:lpstr>
      <vt:lpstr>Attention </vt:lpstr>
      <vt:lpstr>RNNs + Attention </vt:lpstr>
      <vt:lpstr>Transformer Attention </vt:lpstr>
      <vt:lpstr>Encoder-Decoder of Transformer</vt:lpstr>
      <vt:lpstr>Transformer</vt:lpstr>
      <vt:lpstr>Transformer</vt:lpstr>
      <vt:lpstr>Transformer</vt:lpstr>
      <vt:lpstr>Transfer Learning in NLP</vt:lpstr>
      <vt:lpstr>Transfer Learning in NLP</vt:lpstr>
      <vt:lpstr>Revolution in NLP – Model Pretraining &amp; Transfer Learning</vt:lpstr>
      <vt:lpstr>Revolution in NLP – Model Hubs</vt:lpstr>
      <vt:lpstr>Key concepts needed to understand transformer</vt:lpstr>
      <vt:lpstr>Transformer Anatomy</vt:lpstr>
      <vt:lpstr>Encoder Only Models</vt:lpstr>
      <vt:lpstr>Decoder Only Models</vt:lpstr>
      <vt:lpstr>Encoder-Decoder Models</vt:lpstr>
      <vt:lpstr>The Encoder</vt:lpstr>
      <vt:lpstr>Key concepts needed to understand transformer</vt:lpstr>
      <vt:lpstr>PowerPoint Presentation</vt:lpstr>
      <vt:lpstr>WHAT IS NATURAL LANGUAGE PROCESSING (NLP)?</vt:lpstr>
      <vt:lpstr>PowerPoint Presentation</vt:lpstr>
      <vt:lpstr>NATURAL LANGUAGE PROCESSING (NLP)</vt:lpstr>
      <vt:lpstr>Scientific Goals: Natural language Processing</vt:lpstr>
      <vt:lpstr>WHY IS NLP HARD? … and why Deep Learning may help</vt:lpstr>
      <vt:lpstr>Language: the ultimate UI</vt:lpstr>
      <vt:lpstr>Meanings and expressions</vt:lpstr>
      <vt:lpstr>Syntactic &amp; semantic ambiguity</vt:lpstr>
      <vt:lpstr>Capturing context and semantics</vt:lpstr>
      <vt:lpstr>Capturing context and semantics</vt:lpstr>
      <vt:lpstr>Capturing context and semantics</vt:lpstr>
      <vt:lpstr>Example: Medical Records Structure/Grammar</vt:lpstr>
      <vt:lpstr>Open Source NLP Tools</vt:lpstr>
      <vt:lpstr>CORE NLP TASKS</vt:lpstr>
      <vt:lpstr>Core Tasks for NLP Features</vt:lpstr>
      <vt:lpstr>Tokenization</vt:lpstr>
      <vt:lpstr>Lemmatization</vt:lpstr>
      <vt:lpstr>Morphology</vt:lpstr>
      <vt:lpstr>Part-Of-Speech Tagging (POS)</vt:lpstr>
      <vt:lpstr>Noun Chunking</vt:lpstr>
      <vt:lpstr>Core NLP Features </vt:lpstr>
      <vt:lpstr>Syntactic dependency, relation between tokens</vt:lpstr>
      <vt:lpstr>Syntactic dependency, relation between tokens</vt:lpstr>
      <vt:lpstr>Named Entity Recognition</vt:lpstr>
      <vt:lpstr>Entity Negation - NegEx</vt:lpstr>
      <vt:lpstr>Entity Negation - NegEx</vt:lpstr>
      <vt:lpstr>Entity Linking</vt:lpstr>
      <vt:lpstr>NLP APPLICATIONS</vt:lpstr>
      <vt:lpstr>NLP APPLICATIONS</vt:lpstr>
      <vt:lpstr>PowerPoint Presentation</vt:lpstr>
      <vt:lpstr>PowerPoint Presentation</vt:lpstr>
      <vt:lpstr>Information Extraction</vt:lpstr>
      <vt:lpstr>Prologue – Medical Record Machine “Translation” - work with Bradley Crotty, MD</vt:lpstr>
      <vt:lpstr>Information Extraction</vt:lpstr>
      <vt:lpstr>Information Extraction </vt:lpstr>
      <vt:lpstr>Information Extraction </vt:lpstr>
      <vt:lpstr>Information Extraction</vt:lpstr>
      <vt:lpstr>Information Extraction</vt:lpstr>
      <vt:lpstr>Information Extraction</vt:lpstr>
      <vt:lpstr>Search driven discovery: aggregating statistics from named entities</vt:lpstr>
      <vt:lpstr>Question Answering</vt:lpstr>
      <vt:lpstr>Open Domain Question Answering</vt:lpstr>
      <vt:lpstr>Topic Models: Passage-Concept TREC Collection</vt:lpstr>
      <vt:lpstr>Text Summarization </vt:lpstr>
      <vt:lpstr>Text Summarization - BertSUM </vt:lpstr>
      <vt:lpstr>Text Summarization - BertSUM </vt:lpstr>
      <vt:lpstr>Text Summarization</vt:lpstr>
      <vt:lpstr>Text Summarization</vt:lpstr>
      <vt:lpstr>Text Summarization</vt:lpstr>
      <vt:lpstr>Text Summarization</vt:lpstr>
      <vt:lpstr>Text Summarization – co-reference resolution</vt:lpstr>
      <vt:lpstr>Healthcare Knowledge Graph Linking Disease, Symptom, &amp; Health Risk Factors</vt:lpstr>
      <vt:lpstr>REPRESENTING TEXT</vt:lpstr>
      <vt:lpstr>ONE-HOT ENCODING</vt:lpstr>
      <vt:lpstr>WORD EMBEDDINGS</vt:lpstr>
      <vt:lpstr>PowerPoint Presentation</vt:lpstr>
      <vt:lpstr>Embeddings: Projects into a word embedding space</vt:lpstr>
      <vt:lpstr>PowerPoint Presentation</vt:lpstr>
      <vt:lpstr>NETWORK ARCHITECTURE – RNNS / LSTMS</vt:lpstr>
      <vt:lpstr>RECURRENT LAYERS</vt:lpstr>
      <vt:lpstr>STATE OF THE ART</vt:lpstr>
      <vt:lpstr>NLP: With deep Learning, reality is getting closer to vision</vt:lpstr>
      <vt:lpstr>  Encoder-Decoder Architecture Sequence-to-Sequence Model  - Neural Machine Translation</vt:lpstr>
      <vt:lpstr>Neural Machine Translation (encoding)</vt:lpstr>
      <vt:lpstr>Attention</vt:lpstr>
      <vt:lpstr>Self-Attention</vt:lpstr>
      <vt:lpstr>Transformer</vt:lpstr>
      <vt:lpstr>PowerPoint Presentation</vt:lpstr>
      <vt:lpstr>PowerPoint Presentation</vt:lpstr>
      <vt:lpstr>Links</vt:lpstr>
      <vt:lpstr>LEVELS OF NLP Add structure to unstructured text</vt:lpstr>
      <vt:lpstr>What’s special about human language?</vt:lpstr>
      <vt:lpstr>Traditional NLP use “shallow” statistical machine learning models: HMM, MEMM, CRF</vt:lpstr>
      <vt:lpstr>Traditional Models: HMM, MEMM, CRF</vt:lpstr>
      <vt:lpstr>Deep Learning</vt:lpstr>
      <vt:lpstr>What’s Deep Learning (DL)?</vt:lpstr>
      <vt:lpstr>Machine Learning/Deep Learning</vt:lpstr>
      <vt:lpstr>HOW IT WORKS</vt:lpstr>
      <vt:lpstr>What’s Deep Learning (DL)?</vt:lpstr>
      <vt:lpstr>PowerPoint Presentation</vt:lpstr>
      <vt:lpstr>PowerPoint Presentation</vt:lpstr>
      <vt:lpstr>Trainable feature hierarchy</vt:lpstr>
      <vt:lpstr>Deep learning = learning hierarchical representations</vt:lpstr>
      <vt:lpstr>EMBEDDINGS</vt:lpstr>
      <vt:lpstr>Representing words as discrete symbols</vt:lpstr>
      <vt:lpstr>Problems with words as discrete symbols</vt:lpstr>
      <vt:lpstr>Problems with words as discrete symbols</vt:lpstr>
      <vt:lpstr>Word vectors (embeddings)</vt:lpstr>
      <vt:lpstr>WORKING WITH TEXT</vt:lpstr>
      <vt:lpstr>ONE-HOT ENCODING</vt:lpstr>
      <vt:lpstr>WORD EMBEDDINGS</vt:lpstr>
      <vt:lpstr>WORD EMBEDDINGS</vt:lpstr>
      <vt:lpstr>Embeddings: Word2Vec</vt:lpstr>
      <vt:lpstr>USING WORD EMBEDDINGS</vt:lpstr>
      <vt:lpstr>NETWORK ARCHITECTURES</vt:lpstr>
      <vt:lpstr>Multilayer Perceptron</vt:lpstr>
      <vt:lpstr>NETWORK ARCHITECTURE – CNNs</vt:lpstr>
      <vt:lpstr>Convolution Neural Network (CNN)</vt:lpstr>
      <vt:lpstr>NETWORK ARCHITECTURE – RNNS / LSTMS</vt:lpstr>
      <vt:lpstr>RECURRENT NEURAL NETWORK</vt:lpstr>
      <vt:lpstr>Recurrent Neural Network (RNN)</vt:lpstr>
      <vt:lpstr>RECURRENT LAYERS</vt:lpstr>
      <vt:lpstr>LONG SHORT TERM MEMORY</vt:lpstr>
      <vt:lpstr>VISUAL COMPARISON - RNN / LSTM</vt:lpstr>
      <vt:lpstr>Long Short Term Memory (LSTM)</vt:lpstr>
      <vt:lpstr>ATTENTION</vt:lpstr>
      <vt:lpstr>PowerPoint Presentation</vt:lpstr>
      <vt:lpstr>ATTENTION MAPS IN TRANSLATION</vt:lpstr>
      <vt:lpstr>STATE OF THE ART</vt:lpstr>
      <vt:lpstr>NLP: With deep Learning, reality is getting closer to vision</vt:lpstr>
      <vt:lpstr>Breakthrough Developments in 2017 &amp; 2018</vt:lpstr>
      <vt:lpstr>  Encoder-Decoder Architecture Sequence-to-Sequence Model  - Neural Machine Translation</vt:lpstr>
      <vt:lpstr>Neural Machine Translation (encoding)</vt:lpstr>
      <vt:lpstr>Attention</vt:lpstr>
      <vt:lpstr>Self-Attention</vt:lpstr>
      <vt:lpstr>Transformer</vt:lpstr>
      <vt:lpstr>PowerPoint Presentation</vt:lpstr>
      <vt:lpstr>PowerPoint Presentation</vt:lpstr>
      <vt:lpstr>PowerPoint Presentation</vt:lpstr>
      <vt:lpstr>PowerPoint Presentation</vt:lpstr>
      <vt:lpstr>PowerPoint Presentation</vt:lpstr>
      <vt:lpstr>Rationale for Deep Learning</vt:lpstr>
      <vt:lpstr>References</vt:lpstr>
      <vt:lpstr>Learning resources</vt:lpstr>
      <vt:lpstr>Additional Sources</vt:lpstr>
      <vt:lpstr>Parsing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177</cp:revision>
  <cp:lastPrinted>2019-02-27T22:38:49Z</cp:lastPrinted>
  <dcterms:modified xsi:type="dcterms:W3CDTF">2022-06-21T15:52:09Z</dcterms:modified>
  <cp:category/>
</cp:coreProperties>
</file>